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45" r:id="rId2"/>
    <p:sldId id="378" r:id="rId3"/>
    <p:sldId id="347" r:id="rId4"/>
    <p:sldId id="350" r:id="rId5"/>
    <p:sldId id="355" r:id="rId6"/>
    <p:sldId id="357" r:id="rId7"/>
    <p:sldId id="377" r:id="rId8"/>
    <p:sldId id="304" r:id="rId9"/>
    <p:sldId id="333" r:id="rId10"/>
    <p:sldId id="334" r:id="rId11"/>
    <p:sldId id="380" r:id="rId12"/>
    <p:sldId id="381" r:id="rId13"/>
    <p:sldId id="390" r:id="rId14"/>
    <p:sldId id="285" r:id="rId15"/>
    <p:sldId id="260" r:id="rId16"/>
    <p:sldId id="382" r:id="rId17"/>
    <p:sldId id="383" r:id="rId18"/>
    <p:sldId id="384" r:id="rId19"/>
    <p:sldId id="303" r:id="rId20"/>
    <p:sldId id="385" r:id="rId21"/>
    <p:sldId id="386" r:id="rId22"/>
    <p:sldId id="388" r:id="rId23"/>
    <p:sldId id="387" r:id="rId24"/>
    <p:sldId id="38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ABE0"/>
    <a:srgbClr val="CD6209"/>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p:cViewPr>
        <p:scale>
          <a:sx n="66" d="100"/>
          <a:sy n="66" d="100"/>
        </p:scale>
        <p:origin x="-2130" y="-9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B324658\Documents\MENA-Education\MCA_MENA_EDUCATION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Coefficient'!$F$1</c:f>
              <c:strCache>
                <c:ptCount val="1"/>
                <c:pt idx="0">
                  <c:v>Axe1Autostaf</c:v>
                </c:pt>
              </c:strCache>
            </c:strRef>
          </c:tx>
          <c:spPr>
            <a:ln w="28575">
              <a:noFill/>
            </a:ln>
          </c:spPr>
          <c:trendline>
            <c:trendlineType val="linear"/>
            <c:dispRSqr val="0"/>
            <c:dispEq val="0"/>
          </c:trendline>
          <c:xVal>
            <c:numRef>
              <c:f>'Correlation Coefficient'!$E$2:$E$41</c:f>
              <c:numCache>
                <c:formatCode>General</c:formatCode>
                <c:ptCount val="40"/>
                <c:pt idx="0">
                  <c:v>9.6458000000000047E-3</c:v>
                </c:pt>
                <c:pt idx="1">
                  <c:v>1.7680680000000009</c:v>
                </c:pt>
                <c:pt idx="2">
                  <c:v>-8.2014400000000084E-2</c:v>
                </c:pt>
                <c:pt idx="3">
                  <c:v>-0.16401110000000022</c:v>
                </c:pt>
                <c:pt idx="4">
                  <c:v>-0.16401110000000022</c:v>
                </c:pt>
                <c:pt idx="5">
                  <c:v>0.42993220000000032</c:v>
                </c:pt>
                <c:pt idx="6">
                  <c:v>-0.61106709999999997</c:v>
                </c:pt>
                <c:pt idx="7">
                  <c:v>0.52210780000000001</c:v>
                </c:pt>
                <c:pt idx="8">
                  <c:v>1.1076959999999998</c:v>
                </c:pt>
                <c:pt idx="9">
                  <c:v>1.2011729999999998</c:v>
                </c:pt>
                <c:pt idx="10">
                  <c:v>1.0048300000000001E-2</c:v>
                </c:pt>
                <c:pt idx="11">
                  <c:v>-0.70685050000000005</c:v>
                </c:pt>
                <c:pt idx="12">
                  <c:v>-2.6646000000000074E-3</c:v>
                </c:pt>
                <c:pt idx="13">
                  <c:v>1.0665609999999999</c:v>
                </c:pt>
                <c:pt idx="14">
                  <c:v>-0.34177540000000023</c:v>
                </c:pt>
                <c:pt idx="15">
                  <c:v>-1.3294809999999999</c:v>
                </c:pt>
                <c:pt idx="16">
                  <c:v>0.43033470000000101</c:v>
                </c:pt>
                <c:pt idx="17">
                  <c:v>0.43033470000000101</c:v>
                </c:pt>
                <c:pt idx="18">
                  <c:v>-1.1436309999999998</c:v>
                </c:pt>
                <c:pt idx="19">
                  <c:v>0.21170800000000048</c:v>
                </c:pt>
                <c:pt idx="20">
                  <c:v>1.1541890000000001</c:v>
                </c:pt>
                <c:pt idx="21">
                  <c:v>-0.69657519999999962</c:v>
                </c:pt>
                <c:pt idx="22">
                  <c:v>1.7680680000000009</c:v>
                </c:pt>
                <c:pt idx="23">
                  <c:v>0.43033470000000101</c:v>
                </c:pt>
                <c:pt idx="24">
                  <c:v>0.7284043</c:v>
                </c:pt>
                <c:pt idx="25">
                  <c:v>-0.10513690000000023</c:v>
                </c:pt>
                <c:pt idx="26">
                  <c:v>1.3646309999999999</c:v>
                </c:pt>
                <c:pt idx="27">
                  <c:v>1.0488219999999966</c:v>
                </c:pt>
                <c:pt idx="28">
                  <c:v>1.0488219999999966</c:v>
                </c:pt>
                <c:pt idx="29">
                  <c:v>1.0665609999999999</c:v>
                </c:pt>
                <c:pt idx="30">
                  <c:v>-0.2518494</c:v>
                </c:pt>
                <c:pt idx="31">
                  <c:v>-0.1231488</c:v>
                </c:pt>
                <c:pt idx="32">
                  <c:v>-1.2320339999999999</c:v>
                </c:pt>
                <c:pt idx="33">
                  <c:v>-1.7303780000000009</c:v>
                </c:pt>
                <c:pt idx="34">
                  <c:v>-0.1231488</c:v>
                </c:pt>
                <c:pt idx="35">
                  <c:v>-2.178023</c:v>
                </c:pt>
                <c:pt idx="36">
                  <c:v>-1.1400460000000001</c:v>
                </c:pt>
                <c:pt idx="37">
                  <c:v>-2.1189100000000001</c:v>
                </c:pt>
                <c:pt idx="38">
                  <c:v>-1.4295349999999949</c:v>
                </c:pt>
                <c:pt idx="39">
                  <c:v>-0.1231488</c:v>
                </c:pt>
              </c:numCache>
            </c:numRef>
          </c:xVal>
          <c:yVal>
            <c:numRef>
              <c:f>'Correlation Coefficient'!$F$2:$F$41</c:f>
              <c:numCache>
                <c:formatCode>General</c:formatCode>
                <c:ptCount val="40"/>
                <c:pt idx="0">
                  <c:v>0.30796060000000114</c:v>
                </c:pt>
                <c:pt idx="1">
                  <c:v>0.17584950000000021</c:v>
                </c:pt>
                <c:pt idx="2">
                  <c:v>1.2679269999999956</c:v>
                </c:pt>
                <c:pt idx="3">
                  <c:v>-0.65936329999999999</c:v>
                </c:pt>
                <c:pt idx="4">
                  <c:v>0.73472269999999995</c:v>
                </c:pt>
                <c:pt idx="5">
                  <c:v>1.2679269999999956</c:v>
                </c:pt>
                <c:pt idx="6">
                  <c:v>1.1067549999999999</c:v>
                </c:pt>
                <c:pt idx="7">
                  <c:v>1.2679269999999956</c:v>
                </c:pt>
                <c:pt idx="8">
                  <c:v>1.2679269999999956</c:v>
                </c:pt>
                <c:pt idx="9">
                  <c:v>0.18929760000000054</c:v>
                </c:pt>
                <c:pt idx="10">
                  <c:v>0.72069790000000178</c:v>
                </c:pt>
                <c:pt idx="11">
                  <c:v>-0.46435950000000031</c:v>
                </c:pt>
                <c:pt idx="12">
                  <c:v>1.2679269999999956</c:v>
                </c:pt>
                <c:pt idx="13">
                  <c:v>-0.95916869999999999</c:v>
                </c:pt>
                <c:pt idx="14">
                  <c:v>-0.75691880000000178</c:v>
                </c:pt>
                <c:pt idx="15">
                  <c:v>-1.346428</c:v>
                </c:pt>
                <c:pt idx="16">
                  <c:v>-0.9975634999999976</c:v>
                </c:pt>
                <c:pt idx="17">
                  <c:v>-1.2517989999999966</c:v>
                </c:pt>
                <c:pt idx="18">
                  <c:v>-0.59773429999999961</c:v>
                </c:pt>
                <c:pt idx="19">
                  <c:v>-1.3003239999999998</c:v>
                </c:pt>
                <c:pt idx="20">
                  <c:v>-1.0436679999999998</c:v>
                </c:pt>
                <c:pt idx="21">
                  <c:v>0.72069790000000178</c:v>
                </c:pt>
                <c:pt idx="22">
                  <c:v>0.43765150000000008</c:v>
                </c:pt>
                <c:pt idx="23">
                  <c:v>0.72069790000000178</c:v>
                </c:pt>
                <c:pt idx="24">
                  <c:v>0.43765150000000008</c:v>
                </c:pt>
                <c:pt idx="25">
                  <c:v>-4.8237400000000034E-2</c:v>
                </c:pt>
                <c:pt idx="26">
                  <c:v>0.72069790000000178</c:v>
                </c:pt>
                <c:pt idx="27">
                  <c:v>0.72069790000000178</c:v>
                </c:pt>
                <c:pt idx="28">
                  <c:v>0.72069790000000178</c:v>
                </c:pt>
                <c:pt idx="29">
                  <c:v>0.55528889999999997</c:v>
                </c:pt>
                <c:pt idx="30">
                  <c:v>1.2679269999999956</c:v>
                </c:pt>
                <c:pt idx="31">
                  <c:v>1.2679269999999956</c:v>
                </c:pt>
                <c:pt idx="32">
                  <c:v>-1.536562</c:v>
                </c:pt>
                <c:pt idx="33">
                  <c:v>-1.314662</c:v>
                </c:pt>
                <c:pt idx="34">
                  <c:v>-1.3003239999999998</c:v>
                </c:pt>
                <c:pt idx="35">
                  <c:v>-1.2979029999999998</c:v>
                </c:pt>
                <c:pt idx="36">
                  <c:v>-1.0604259999999999</c:v>
                </c:pt>
                <c:pt idx="37">
                  <c:v>-1.0279129999999999</c:v>
                </c:pt>
                <c:pt idx="38">
                  <c:v>-1.449424999999994</c:v>
                </c:pt>
                <c:pt idx="39">
                  <c:v>1.2679269999999956</c:v>
                </c:pt>
              </c:numCache>
            </c:numRef>
          </c:yVal>
          <c:smooth val="0"/>
        </c:ser>
        <c:dLbls>
          <c:showLegendKey val="0"/>
          <c:showVal val="0"/>
          <c:showCatName val="0"/>
          <c:showSerName val="0"/>
          <c:showPercent val="0"/>
          <c:showBubbleSize val="0"/>
        </c:dLbls>
        <c:axId val="178623552"/>
        <c:axId val="178624128"/>
      </c:scatterChart>
      <c:valAx>
        <c:axId val="178623552"/>
        <c:scaling>
          <c:orientation val="minMax"/>
        </c:scaling>
        <c:delete val="0"/>
        <c:axPos val="b"/>
        <c:majorGridlines/>
        <c:minorGridlines/>
        <c:title>
          <c:tx>
            <c:rich>
              <a:bodyPr/>
              <a:lstStyle/>
              <a:p>
                <a:pPr>
                  <a:defRPr/>
                </a:pPr>
                <a:r>
                  <a:rPr lang="en-US"/>
                  <a:t>Academic Autonomy </a:t>
                </a:r>
              </a:p>
            </c:rich>
          </c:tx>
          <c:overlay val="0"/>
        </c:title>
        <c:numFmt formatCode="General" sourceLinked="1"/>
        <c:majorTickMark val="out"/>
        <c:minorTickMark val="none"/>
        <c:tickLblPos val="nextTo"/>
        <c:crossAx val="178624128"/>
        <c:crosses val="autoZero"/>
        <c:crossBetween val="midCat"/>
      </c:valAx>
      <c:valAx>
        <c:axId val="178624128"/>
        <c:scaling>
          <c:orientation val="minMax"/>
        </c:scaling>
        <c:delete val="0"/>
        <c:axPos val="l"/>
        <c:majorGridlines/>
        <c:minorGridlines/>
        <c:title>
          <c:tx>
            <c:rich>
              <a:bodyPr/>
              <a:lstStyle/>
              <a:p>
                <a:pPr>
                  <a:defRPr/>
                </a:pPr>
                <a:r>
                  <a:rPr lang="en-US"/>
                  <a:t>Staffing Autonomy </a:t>
                </a:r>
              </a:p>
            </c:rich>
          </c:tx>
          <c:overlay val="0"/>
        </c:title>
        <c:numFmt formatCode="General" sourceLinked="1"/>
        <c:majorTickMark val="out"/>
        <c:minorTickMark val="none"/>
        <c:tickLblPos val="nextTo"/>
        <c:crossAx val="178623552"/>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Coefficient'!$F$1</c:f>
              <c:strCache>
                <c:ptCount val="1"/>
                <c:pt idx="0">
                  <c:v>Axe1Autostaf</c:v>
                </c:pt>
              </c:strCache>
            </c:strRef>
          </c:tx>
          <c:spPr>
            <a:ln w="28575">
              <a:noFill/>
            </a:ln>
          </c:spPr>
          <c:trendline>
            <c:trendlineType val="linear"/>
            <c:dispRSqr val="0"/>
            <c:dispEq val="0"/>
          </c:trendline>
          <c:xVal>
            <c:numRef>
              <c:f>'Correlation Coefficient'!$D$2:$D$41</c:f>
              <c:numCache>
                <c:formatCode>General</c:formatCode>
                <c:ptCount val="40"/>
                <c:pt idx="0">
                  <c:v>3</c:v>
                </c:pt>
                <c:pt idx="1">
                  <c:v>3</c:v>
                </c:pt>
                <c:pt idx="2">
                  <c:v>5</c:v>
                </c:pt>
                <c:pt idx="3">
                  <c:v>3</c:v>
                </c:pt>
                <c:pt idx="4">
                  <c:v>2</c:v>
                </c:pt>
                <c:pt idx="5">
                  <c:v>5</c:v>
                </c:pt>
                <c:pt idx="6">
                  <c:v>5</c:v>
                </c:pt>
                <c:pt idx="7">
                  <c:v>4</c:v>
                </c:pt>
                <c:pt idx="8">
                  <c:v>5</c:v>
                </c:pt>
                <c:pt idx="9">
                  <c:v>2</c:v>
                </c:pt>
                <c:pt idx="10">
                  <c:v>3</c:v>
                </c:pt>
                <c:pt idx="11">
                  <c:v>2</c:v>
                </c:pt>
                <c:pt idx="12">
                  <c:v>5</c:v>
                </c:pt>
                <c:pt idx="13">
                  <c:v>4</c:v>
                </c:pt>
                <c:pt idx="14">
                  <c:v>2</c:v>
                </c:pt>
                <c:pt idx="15">
                  <c:v>4</c:v>
                </c:pt>
                <c:pt idx="16">
                  <c:v>4</c:v>
                </c:pt>
                <c:pt idx="17">
                  <c:v>3</c:v>
                </c:pt>
                <c:pt idx="18">
                  <c:v>3</c:v>
                </c:pt>
                <c:pt idx="19">
                  <c:v>3</c:v>
                </c:pt>
                <c:pt idx="20">
                  <c:v>3</c:v>
                </c:pt>
                <c:pt idx="21">
                  <c:v>5</c:v>
                </c:pt>
                <c:pt idx="22">
                  <c:v>5</c:v>
                </c:pt>
                <c:pt idx="23">
                  <c:v>5</c:v>
                </c:pt>
                <c:pt idx="24">
                  <c:v>5</c:v>
                </c:pt>
                <c:pt idx="25">
                  <c:v>4</c:v>
                </c:pt>
                <c:pt idx="26">
                  <c:v>5</c:v>
                </c:pt>
                <c:pt idx="27">
                  <c:v>5</c:v>
                </c:pt>
                <c:pt idx="28">
                  <c:v>5</c:v>
                </c:pt>
                <c:pt idx="29">
                  <c:v>4</c:v>
                </c:pt>
                <c:pt idx="30">
                  <c:v>3</c:v>
                </c:pt>
                <c:pt idx="31">
                  <c:v>4</c:v>
                </c:pt>
                <c:pt idx="32">
                  <c:v>1</c:v>
                </c:pt>
                <c:pt idx="33">
                  <c:v>0</c:v>
                </c:pt>
                <c:pt idx="34">
                  <c:v>3</c:v>
                </c:pt>
                <c:pt idx="35">
                  <c:v>1</c:v>
                </c:pt>
                <c:pt idx="36">
                  <c:v>1</c:v>
                </c:pt>
                <c:pt idx="37">
                  <c:v>3</c:v>
                </c:pt>
                <c:pt idx="38">
                  <c:v>1</c:v>
                </c:pt>
                <c:pt idx="39">
                  <c:v>3</c:v>
                </c:pt>
              </c:numCache>
            </c:numRef>
          </c:xVal>
          <c:yVal>
            <c:numRef>
              <c:f>'Correlation Coefficient'!$F$2:$F$41</c:f>
              <c:numCache>
                <c:formatCode>General</c:formatCode>
                <c:ptCount val="40"/>
                <c:pt idx="0">
                  <c:v>0.30796060000000114</c:v>
                </c:pt>
                <c:pt idx="1">
                  <c:v>0.17584950000000021</c:v>
                </c:pt>
                <c:pt idx="2">
                  <c:v>1.2679269999999956</c:v>
                </c:pt>
                <c:pt idx="3">
                  <c:v>-0.65936329999999999</c:v>
                </c:pt>
                <c:pt idx="4">
                  <c:v>0.73472269999999995</c:v>
                </c:pt>
                <c:pt idx="5">
                  <c:v>1.2679269999999956</c:v>
                </c:pt>
                <c:pt idx="6">
                  <c:v>1.1067549999999999</c:v>
                </c:pt>
                <c:pt idx="7">
                  <c:v>1.2679269999999956</c:v>
                </c:pt>
                <c:pt idx="8">
                  <c:v>1.2679269999999956</c:v>
                </c:pt>
                <c:pt idx="9">
                  <c:v>0.18929760000000054</c:v>
                </c:pt>
                <c:pt idx="10">
                  <c:v>0.72069790000000178</c:v>
                </c:pt>
                <c:pt idx="11">
                  <c:v>-0.46435950000000031</c:v>
                </c:pt>
                <c:pt idx="12">
                  <c:v>1.2679269999999956</c:v>
                </c:pt>
                <c:pt idx="13">
                  <c:v>-0.95916869999999999</c:v>
                </c:pt>
                <c:pt idx="14">
                  <c:v>-0.75691880000000178</c:v>
                </c:pt>
                <c:pt idx="15">
                  <c:v>-1.346428</c:v>
                </c:pt>
                <c:pt idx="16">
                  <c:v>-0.9975634999999976</c:v>
                </c:pt>
                <c:pt idx="17">
                  <c:v>-1.2517989999999966</c:v>
                </c:pt>
                <c:pt idx="18">
                  <c:v>-0.5977342999999995</c:v>
                </c:pt>
                <c:pt idx="19">
                  <c:v>-1.3003239999999998</c:v>
                </c:pt>
                <c:pt idx="20">
                  <c:v>-1.0436679999999998</c:v>
                </c:pt>
                <c:pt idx="21">
                  <c:v>0.72069790000000178</c:v>
                </c:pt>
                <c:pt idx="22">
                  <c:v>0.43765150000000008</c:v>
                </c:pt>
                <c:pt idx="23">
                  <c:v>0.72069790000000178</c:v>
                </c:pt>
                <c:pt idx="24">
                  <c:v>0.43765150000000008</c:v>
                </c:pt>
                <c:pt idx="25">
                  <c:v>-4.8237400000000014E-2</c:v>
                </c:pt>
                <c:pt idx="26">
                  <c:v>0.72069790000000178</c:v>
                </c:pt>
                <c:pt idx="27">
                  <c:v>0.72069790000000178</c:v>
                </c:pt>
                <c:pt idx="28">
                  <c:v>0.72069790000000178</c:v>
                </c:pt>
                <c:pt idx="29">
                  <c:v>0.55528889999999997</c:v>
                </c:pt>
                <c:pt idx="30">
                  <c:v>1.2679269999999956</c:v>
                </c:pt>
                <c:pt idx="31">
                  <c:v>1.2679269999999956</c:v>
                </c:pt>
                <c:pt idx="32">
                  <c:v>-1.536562</c:v>
                </c:pt>
                <c:pt idx="33">
                  <c:v>-1.314662</c:v>
                </c:pt>
                <c:pt idx="34">
                  <c:v>-1.3003239999999998</c:v>
                </c:pt>
                <c:pt idx="35">
                  <c:v>-1.2979029999999998</c:v>
                </c:pt>
                <c:pt idx="36">
                  <c:v>-1.0604259999999999</c:v>
                </c:pt>
                <c:pt idx="37">
                  <c:v>-1.0279129999999999</c:v>
                </c:pt>
                <c:pt idx="38">
                  <c:v>-1.449424999999994</c:v>
                </c:pt>
                <c:pt idx="39">
                  <c:v>1.2679269999999956</c:v>
                </c:pt>
              </c:numCache>
            </c:numRef>
          </c:yVal>
          <c:smooth val="0"/>
        </c:ser>
        <c:dLbls>
          <c:showLegendKey val="0"/>
          <c:showVal val="0"/>
          <c:showCatName val="0"/>
          <c:showSerName val="0"/>
          <c:showPercent val="0"/>
          <c:showBubbleSize val="0"/>
        </c:dLbls>
        <c:axId val="178625856"/>
        <c:axId val="178454528"/>
      </c:scatterChart>
      <c:valAx>
        <c:axId val="178625856"/>
        <c:scaling>
          <c:orientation val="minMax"/>
        </c:scaling>
        <c:delete val="0"/>
        <c:axPos val="b"/>
        <c:majorGridlines/>
        <c:minorGridlines/>
        <c:title>
          <c:tx>
            <c:rich>
              <a:bodyPr/>
              <a:lstStyle/>
              <a:p>
                <a:pPr>
                  <a:defRPr/>
                </a:pPr>
                <a:r>
                  <a:rPr lang="en-US"/>
                  <a:t>Autonomy Self Assessment</a:t>
                </a:r>
              </a:p>
            </c:rich>
          </c:tx>
          <c:overlay val="0"/>
        </c:title>
        <c:numFmt formatCode="General" sourceLinked="1"/>
        <c:majorTickMark val="out"/>
        <c:minorTickMark val="none"/>
        <c:tickLblPos val="nextTo"/>
        <c:crossAx val="178454528"/>
        <c:crosses val="autoZero"/>
        <c:crossBetween val="midCat"/>
      </c:valAx>
      <c:valAx>
        <c:axId val="178454528"/>
        <c:scaling>
          <c:orientation val="minMax"/>
        </c:scaling>
        <c:delete val="0"/>
        <c:axPos val="l"/>
        <c:majorGridlines/>
        <c:minorGridlines/>
        <c:title>
          <c:tx>
            <c:rich>
              <a:bodyPr/>
              <a:lstStyle/>
              <a:p>
                <a:pPr>
                  <a:defRPr/>
                </a:pPr>
                <a:r>
                  <a:rPr lang="en-US"/>
                  <a:t>Staffing Autonomy</a:t>
                </a:r>
              </a:p>
            </c:rich>
          </c:tx>
          <c:overlay val="0"/>
        </c:title>
        <c:numFmt formatCode="General" sourceLinked="1"/>
        <c:majorTickMark val="out"/>
        <c:minorTickMark val="none"/>
        <c:tickLblPos val="nextTo"/>
        <c:crossAx val="178625856"/>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Coefficient'!$G$1</c:f>
              <c:strCache>
                <c:ptCount val="1"/>
                <c:pt idx="0">
                  <c:v>Axe1AutoFin</c:v>
                </c:pt>
              </c:strCache>
            </c:strRef>
          </c:tx>
          <c:spPr>
            <a:ln w="28575">
              <a:noFill/>
            </a:ln>
          </c:spPr>
          <c:trendline>
            <c:trendlineType val="linear"/>
            <c:dispRSqr val="0"/>
            <c:dispEq val="0"/>
          </c:trendline>
          <c:xVal>
            <c:numRef>
              <c:f>'Correlation Coefficient'!$E$2:$E$41</c:f>
              <c:numCache>
                <c:formatCode>General</c:formatCode>
                <c:ptCount val="40"/>
                <c:pt idx="0">
                  <c:v>9.6458000000000047E-3</c:v>
                </c:pt>
                <c:pt idx="1">
                  <c:v>1.768068</c:v>
                </c:pt>
                <c:pt idx="2">
                  <c:v>-8.2014400000000001E-2</c:v>
                </c:pt>
                <c:pt idx="3">
                  <c:v>-0.16401109999999999</c:v>
                </c:pt>
                <c:pt idx="4">
                  <c:v>-0.16401109999999999</c:v>
                </c:pt>
                <c:pt idx="5">
                  <c:v>0.42993220000000032</c:v>
                </c:pt>
                <c:pt idx="6">
                  <c:v>-0.61106709999999997</c:v>
                </c:pt>
                <c:pt idx="7">
                  <c:v>0.52210780000000001</c:v>
                </c:pt>
                <c:pt idx="8">
                  <c:v>1.1076959999999998</c:v>
                </c:pt>
                <c:pt idx="9">
                  <c:v>1.2011729999999998</c:v>
                </c:pt>
                <c:pt idx="10">
                  <c:v>1.00483E-2</c:v>
                </c:pt>
                <c:pt idx="11">
                  <c:v>-0.70685050000000005</c:v>
                </c:pt>
                <c:pt idx="12">
                  <c:v>-2.6646000000000052E-3</c:v>
                </c:pt>
                <c:pt idx="13">
                  <c:v>1.0665609999999999</c:v>
                </c:pt>
                <c:pt idx="14">
                  <c:v>-0.34177540000000001</c:v>
                </c:pt>
                <c:pt idx="15">
                  <c:v>-1.3294809999999999</c:v>
                </c:pt>
                <c:pt idx="16">
                  <c:v>0.4303347000000009</c:v>
                </c:pt>
                <c:pt idx="17">
                  <c:v>0.4303347000000009</c:v>
                </c:pt>
                <c:pt idx="18">
                  <c:v>-1.1436309999999998</c:v>
                </c:pt>
                <c:pt idx="19">
                  <c:v>0.21170800000000042</c:v>
                </c:pt>
                <c:pt idx="20">
                  <c:v>1.1541890000000001</c:v>
                </c:pt>
                <c:pt idx="21">
                  <c:v>-0.69657519999999951</c:v>
                </c:pt>
                <c:pt idx="22">
                  <c:v>1.768068</c:v>
                </c:pt>
                <c:pt idx="23">
                  <c:v>0.4303347000000009</c:v>
                </c:pt>
                <c:pt idx="24">
                  <c:v>0.7284043</c:v>
                </c:pt>
                <c:pt idx="25">
                  <c:v>-0.1051369000000002</c:v>
                </c:pt>
                <c:pt idx="26">
                  <c:v>1.3646309999999999</c:v>
                </c:pt>
                <c:pt idx="27">
                  <c:v>1.048821999999997</c:v>
                </c:pt>
                <c:pt idx="28">
                  <c:v>1.048821999999997</c:v>
                </c:pt>
                <c:pt idx="29">
                  <c:v>1.0665609999999999</c:v>
                </c:pt>
                <c:pt idx="30">
                  <c:v>-0.2518494</c:v>
                </c:pt>
                <c:pt idx="31">
                  <c:v>-0.1231488</c:v>
                </c:pt>
                <c:pt idx="32">
                  <c:v>-1.2320339999999999</c:v>
                </c:pt>
                <c:pt idx="33">
                  <c:v>-1.730378</c:v>
                </c:pt>
                <c:pt idx="34">
                  <c:v>-0.1231488</c:v>
                </c:pt>
                <c:pt idx="35">
                  <c:v>-2.178023</c:v>
                </c:pt>
                <c:pt idx="36">
                  <c:v>-1.1400460000000001</c:v>
                </c:pt>
                <c:pt idx="37">
                  <c:v>-2.1189100000000001</c:v>
                </c:pt>
                <c:pt idx="38">
                  <c:v>-1.4295349999999956</c:v>
                </c:pt>
                <c:pt idx="39">
                  <c:v>-0.1231488</c:v>
                </c:pt>
              </c:numCache>
            </c:numRef>
          </c:xVal>
          <c:yVal>
            <c:numRef>
              <c:f>'Correlation Coefficient'!$G$2:$G$41</c:f>
              <c:numCache>
                <c:formatCode>General</c:formatCode>
                <c:ptCount val="40"/>
                <c:pt idx="0">
                  <c:v>1.0389349999999973</c:v>
                </c:pt>
                <c:pt idx="1">
                  <c:v>1.065402</c:v>
                </c:pt>
                <c:pt idx="2">
                  <c:v>1.2176429999999998</c:v>
                </c:pt>
                <c:pt idx="3">
                  <c:v>-1.0063929999999999</c:v>
                </c:pt>
                <c:pt idx="4">
                  <c:v>0.92697260000000004</c:v>
                </c:pt>
                <c:pt idx="5">
                  <c:v>1.2176429999999998</c:v>
                </c:pt>
                <c:pt idx="6">
                  <c:v>1.2176429999999998</c:v>
                </c:pt>
                <c:pt idx="7">
                  <c:v>-1.0525169999999999</c:v>
                </c:pt>
                <c:pt idx="8">
                  <c:v>-0.90027639999999842</c:v>
                </c:pt>
                <c:pt idx="9">
                  <c:v>0.70033040000000002</c:v>
                </c:pt>
                <c:pt idx="10">
                  <c:v>-1.6864920000000001</c:v>
                </c:pt>
                <c:pt idx="11">
                  <c:v>-1.435776999999997</c:v>
                </c:pt>
                <c:pt idx="12">
                  <c:v>1.2176429999999998</c:v>
                </c:pt>
                <c:pt idx="13">
                  <c:v>-0.32365010000000038</c:v>
                </c:pt>
                <c:pt idx="14">
                  <c:v>-0.6669552000000023</c:v>
                </c:pt>
                <c:pt idx="15">
                  <c:v>-1.7592099999999973</c:v>
                </c:pt>
                <c:pt idx="16">
                  <c:v>8.1880500000000009E-2</c:v>
                </c:pt>
                <c:pt idx="17">
                  <c:v>-0.95762519999999995</c:v>
                </c:pt>
                <c:pt idx="18">
                  <c:v>0.44695250000000031</c:v>
                </c:pt>
                <c:pt idx="19">
                  <c:v>8.1880500000000009E-2</c:v>
                </c:pt>
                <c:pt idx="20">
                  <c:v>-0.6669552000000023</c:v>
                </c:pt>
                <c:pt idx="21">
                  <c:v>-2.2337400000000011E-2</c:v>
                </c:pt>
                <c:pt idx="22">
                  <c:v>0.85257070000000001</c:v>
                </c:pt>
                <c:pt idx="23">
                  <c:v>0.21859550000000033</c:v>
                </c:pt>
                <c:pt idx="24">
                  <c:v>0.70033040000000002</c:v>
                </c:pt>
                <c:pt idx="25">
                  <c:v>-0.1064374</c:v>
                </c:pt>
                <c:pt idx="26">
                  <c:v>0.2779432</c:v>
                </c:pt>
                <c:pt idx="27">
                  <c:v>0.85257070000000001</c:v>
                </c:pt>
                <c:pt idx="28">
                  <c:v>0.85257070000000001</c:v>
                </c:pt>
                <c:pt idx="29">
                  <c:v>1.2176429999999998</c:v>
                </c:pt>
                <c:pt idx="30">
                  <c:v>1.2176429999999998</c:v>
                </c:pt>
                <c:pt idx="31">
                  <c:v>1.2176429999999998</c:v>
                </c:pt>
                <c:pt idx="32">
                  <c:v>-2.3074429999999939</c:v>
                </c:pt>
                <c:pt idx="33">
                  <c:v>-1.1098659999999998</c:v>
                </c:pt>
                <c:pt idx="34">
                  <c:v>-0.903146</c:v>
                </c:pt>
                <c:pt idx="35">
                  <c:v>-0.95762519999999995</c:v>
                </c:pt>
                <c:pt idx="36">
                  <c:v>-1.0083959999999998</c:v>
                </c:pt>
                <c:pt idx="37">
                  <c:v>-0.32365010000000038</c:v>
                </c:pt>
                <c:pt idx="38">
                  <c:v>-0.26855410000000002</c:v>
                </c:pt>
                <c:pt idx="39">
                  <c:v>0.84287259999999997</c:v>
                </c:pt>
              </c:numCache>
            </c:numRef>
          </c:yVal>
          <c:smooth val="0"/>
        </c:ser>
        <c:dLbls>
          <c:showLegendKey val="0"/>
          <c:showVal val="0"/>
          <c:showCatName val="0"/>
          <c:showSerName val="0"/>
          <c:showPercent val="0"/>
          <c:showBubbleSize val="0"/>
        </c:dLbls>
        <c:axId val="178456256"/>
        <c:axId val="178456832"/>
      </c:scatterChart>
      <c:valAx>
        <c:axId val="178456256"/>
        <c:scaling>
          <c:orientation val="minMax"/>
        </c:scaling>
        <c:delete val="0"/>
        <c:axPos val="b"/>
        <c:majorGridlines/>
        <c:minorGridlines/>
        <c:title>
          <c:tx>
            <c:rich>
              <a:bodyPr/>
              <a:lstStyle/>
              <a:p>
                <a:pPr>
                  <a:defRPr/>
                </a:pPr>
                <a:r>
                  <a:rPr lang="en-US"/>
                  <a:t>Academic Autonomy </a:t>
                </a:r>
              </a:p>
            </c:rich>
          </c:tx>
          <c:overlay val="0"/>
        </c:title>
        <c:numFmt formatCode="General" sourceLinked="1"/>
        <c:majorTickMark val="out"/>
        <c:minorTickMark val="none"/>
        <c:tickLblPos val="nextTo"/>
        <c:crossAx val="178456832"/>
        <c:crosses val="autoZero"/>
        <c:crossBetween val="midCat"/>
      </c:valAx>
      <c:valAx>
        <c:axId val="178456832"/>
        <c:scaling>
          <c:orientation val="minMax"/>
        </c:scaling>
        <c:delete val="0"/>
        <c:axPos val="l"/>
        <c:majorGridlines/>
        <c:minorGridlines/>
        <c:title>
          <c:tx>
            <c:rich>
              <a:bodyPr/>
              <a:lstStyle/>
              <a:p>
                <a:pPr>
                  <a:defRPr/>
                </a:pPr>
                <a:r>
                  <a:rPr lang="en-US"/>
                  <a:t>Financial Autonomy</a:t>
                </a:r>
              </a:p>
            </c:rich>
          </c:tx>
          <c:overlay val="0"/>
        </c:title>
        <c:numFmt formatCode="General" sourceLinked="1"/>
        <c:majorTickMark val="out"/>
        <c:minorTickMark val="none"/>
        <c:tickLblPos val="nextTo"/>
        <c:crossAx val="178456256"/>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Coefficient'!$G$1</c:f>
              <c:strCache>
                <c:ptCount val="1"/>
                <c:pt idx="0">
                  <c:v>Axe1AutoFin</c:v>
                </c:pt>
              </c:strCache>
            </c:strRef>
          </c:tx>
          <c:spPr>
            <a:ln w="28575">
              <a:noFill/>
            </a:ln>
          </c:spPr>
          <c:trendline>
            <c:trendlineType val="linear"/>
            <c:dispRSqr val="0"/>
            <c:dispEq val="0"/>
          </c:trendline>
          <c:xVal>
            <c:numRef>
              <c:f>'Correlation Coefficient'!$F$2:$F$41</c:f>
              <c:numCache>
                <c:formatCode>General</c:formatCode>
                <c:ptCount val="40"/>
                <c:pt idx="0">
                  <c:v>0.30796060000000097</c:v>
                </c:pt>
                <c:pt idx="1">
                  <c:v>0.17584950000000021</c:v>
                </c:pt>
                <c:pt idx="2">
                  <c:v>1.2679269999999963</c:v>
                </c:pt>
                <c:pt idx="3">
                  <c:v>-0.65936329999999999</c:v>
                </c:pt>
                <c:pt idx="4">
                  <c:v>0.73472269999999995</c:v>
                </c:pt>
                <c:pt idx="5">
                  <c:v>1.2679269999999963</c:v>
                </c:pt>
                <c:pt idx="6">
                  <c:v>1.1067549999999999</c:v>
                </c:pt>
                <c:pt idx="7">
                  <c:v>1.2679269999999963</c:v>
                </c:pt>
                <c:pt idx="8">
                  <c:v>1.2679269999999963</c:v>
                </c:pt>
                <c:pt idx="9">
                  <c:v>0.18929760000000048</c:v>
                </c:pt>
                <c:pt idx="10">
                  <c:v>0.72069790000000145</c:v>
                </c:pt>
                <c:pt idx="11">
                  <c:v>-0.46435950000000031</c:v>
                </c:pt>
                <c:pt idx="12">
                  <c:v>1.2679269999999963</c:v>
                </c:pt>
                <c:pt idx="13">
                  <c:v>-0.95916869999999999</c:v>
                </c:pt>
                <c:pt idx="14">
                  <c:v>-0.75691880000000145</c:v>
                </c:pt>
                <c:pt idx="15">
                  <c:v>-1.346428</c:v>
                </c:pt>
                <c:pt idx="16">
                  <c:v>-0.99756349999999805</c:v>
                </c:pt>
                <c:pt idx="17">
                  <c:v>-1.251798999999997</c:v>
                </c:pt>
                <c:pt idx="18">
                  <c:v>-0.5977342999999995</c:v>
                </c:pt>
                <c:pt idx="19">
                  <c:v>-1.3003239999999998</c:v>
                </c:pt>
                <c:pt idx="20">
                  <c:v>-1.0436679999999998</c:v>
                </c:pt>
                <c:pt idx="21">
                  <c:v>0.72069790000000145</c:v>
                </c:pt>
                <c:pt idx="22">
                  <c:v>0.43765150000000008</c:v>
                </c:pt>
                <c:pt idx="23">
                  <c:v>0.72069790000000145</c:v>
                </c:pt>
                <c:pt idx="24">
                  <c:v>0.43765150000000008</c:v>
                </c:pt>
                <c:pt idx="25">
                  <c:v>-4.8237400000000014E-2</c:v>
                </c:pt>
                <c:pt idx="26">
                  <c:v>0.72069790000000145</c:v>
                </c:pt>
                <c:pt idx="27">
                  <c:v>0.72069790000000145</c:v>
                </c:pt>
                <c:pt idx="28">
                  <c:v>0.72069790000000145</c:v>
                </c:pt>
                <c:pt idx="29">
                  <c:v>0.55528889999999997</c:v>
                </c:pt>
                <c:pt idx="30">
                  <c:v>1.2679269999999963</c:v>
                </c:pt>
                <c:pt idx="31">
                  <c:v>1.2679269999999963</c:v>
                </c:pt>
                <c:pt idx="32">
                  <c:v>-1.536562</c:v>
                </c:pt>
                <c:pt idx="33">
                  <c:v>-1.314662</c:v>
                </c:pt>
                <c:pt idx="34">
                  <c:v>-1.3003239999999998</c:v>
                </c:pt>
                <c:pt idx="35">
                  <c:v>-1.2979029999999998</c:v>
                </c:pt>
                <c:pt idx="36">
                  <c:v>-1.0604259999999999</c:v>
                </c:pt>
                <c:pt idx="37">
                  <c:v>-1.0279129999999999</c:v>
                </c:pt>
                <c:pt idx="38">
                  <c:v>-1.4494249999999949</c:v>
                </c:pt>
                <c:pt idx="39">
                  <c:v>1.2679269999999963</c:v>
                </c:pt>
              </c:numCache>
            </c:numRef>
          </c:xVal>
          <c:yVal>
            <c:numRef>
              <c:f>'Correlation Coefficient'!$G$2:$G$41</c:f>
              <c:numCache>
                <c:formatCode>General</c:formatCode>
                <c:ptCount val="40"/>
                <c:pt idx="0">
                  <c:v>1.0389349999999973</c:v>
                </c:pt>
                <c:pt idx="1">
                  <c:v>1.065402</c:v>
                </c:pt>
                <c:pt idx="2">
                  <c:v>1.2176429999999998</c:v>
                </c:pt>
                <c:pt idx="3">
                  <c:v>-1.0063929999999999</c:v>
                </c:pt>
                <c:pt idx="4">
                  <c:v>0.92697260000000004</c:v>
                </c:pt>
                <c:pt idx="5">
                  <c:v>1.2176429999999998</c:v>
                </c:pt>
                <c:pt idx="6">
                  <c:v>1.2176429999999998</c:v>
                </c:pt>
                <c:pt idx="7">
                  <c:v>-1.0525169999999999</c:v>
                </c:pt>
                <c:pt idx="8">
                  <c:v>-0.90027639999999842</c:v>
                </c:pt>
                <c:pt idx="9">
                  <c:v>0.70033040000000002</c:v>
                </c:pt>
                <c:pt idx="10">
                  <c:v>-1.6864920000000001</c:v>
                </c:pt>
                <c:pt idx="11">
                  <c:v>-1.435776999999997</c:v>
                </c:pt>
                <c:pt idx="12">
                  <c:v>1.2176429999999998</c:v>
                </c:pt>
                <c:pt idx="13">
                  <c:v>-0.32365010000000038</c:v>
                </c:pt>
                <c:pt idx="14">
                  <c:v>-0.6669552000000023</c:v>
                </c:pt>
                <c:pt idx="15">
                  <c:v>-1.7592099999999973</c:v>
                </c:pt>
                <c:pt idx="16">
                  <c:v>8.1880500000000009E-2</c:v>
                </c:pt>
                <c:pt idx="17">
                  <c:v>-0.95762519999999995</c:v>
                </c:pt>
                <c:pt idx="18">
                  <c:v>0.44695250000000031</c:v>
                </c:pt>
                <c:pt idx="19">
                  <c:v>8.1880500000000009E-2</c:v>
                </c:pt>
                <c:pt idx="20">
                  <c:v>-0.6669552000000023</c:v>
                </c:pt>
                <c:pt idx="21">
                  <c:v>-2.2337400000000011E-2</c:v>
                </c:pt>
                <c:pt idx="22">
                  <c:v>0.85257070000000001</c:v>
                </c:pt>
                <c:pt idx="23">
                  <c:v>0.21859550000000033</c:v>
                </c:pt>
                <c:pt idx="24">
                  <c:v>0.70033040000000002</c:v>
                </c:pt>
                <c:pt idx="25">
                  <c:v>-0.1064374</c:v>
                </c:pt>
                <c:pt idx="26">
                  <c:v>0.2779432</c:v>
                </c:pt>
                <c:pt idx="27">
                  <c:v>0.85257070000000001</c:v>
                </c:pt>
                <c:pt idx="28">
                  <c:v>0.85257070000000001</c:v>
                </c:pt>
                <c:pt idx="29">
                  <c:v>1.2176429999999998</c:v>
                </c:pt>
                <c:pt idx="30">
                  <c:v>1.2176429999999998</c:v>
                </c:pt>
                <c:pt idx="31">
                  <c:v>1.2176429999999998</c:v>
                </c:pt>
                <c:pt idx="32">
                  <c:v>-2.3074429999999939</c:v>
                </c:pt>
                <c:pt idx="33">
                  <c:v>-1.1098659999999998</c:v>
                </c:pt>
                <c:pt idx="34">
                  <c:v>-0.903146</c:v>
                </c:pt>
                <c:pt idx="35">
                  <c:v>-0.95762519999999995</c:v>
                </c:pt>
                <c:pt idx="36">
                  <c:v>-1.0083959999999998</c:v>
                </c:pt>
                <c:pt idx="37">
                  <c:v>-0.32365010000000038</c:v>
                </c:pt>
                <c:pt idx="38">
                  <c:v>-0.26855410000000002</c:v>
                </c:pt>
                <c:pt idx="39">
                  <c:v>0.84287259999999997</c:v>
                </c:pt>
              </c:numCache>
            </c:numRef>
          </c:yVal>
          <c:smooth val="0"/>
        </c:ser>
        <c:dLbls>
          <c:showLegendKey val="0"/>
          <c:showVal val="0"/>
          <c:showCatName val="0"/>
          <c:showSerName val="0"/>
          <c:showPercent val="0"/>
          <c:showBubbleSize val="0"/>
        </c:dLbls>
        <c:axId val="178458560"/>
        <c:axId val="178459136"/>
      </c:scatterChart>
      <c:valAx>
        <c:axId val="178458560"/>
        <c:scaling>
          <c:orientation val="minMax"/>
        </c:scaling>
        <c:delete val="0"/>
        <c:axPos val="b"/>
        <c:majorGridlines/>
        <c:minorGridlines/>
        <c:title>
          <c:tx>
            <c:rich>
              <a:bodyPr/>
              <a:lstStyle/>
              <a:p>
                <a:pPr>
                  <a:defRPr/>
                </a:pPr>
                <a:r>
                  <a:rPr lang="en-US"/>
                  <a:t>Staffing Autonomy</a:t>
                </a:r>
              </a:p>
            </c:rich>
          </c:tx>
          <c:overlay val="0"/>
        </c:title>
        <c:numFmt formatCode="General" sourceLinked="1"/>
        <c:majorTickMark val="out"/>
        <c:minorTickMark val="none"/>
        <c:tickLblPos val="nextTo"/>
        <c:crossAx val="178459136"/>
        <c:crosses val="autoZero"/>
        <c:crossBetween val="midCat"/>
      </c:valAx>
      <c:valAx>
        <c:axId val="178459136"/>
        <c:scaling>
          <c:orientation val="minMax"/>
        </c:scaling>
        <c:delete val="0"/>
        <c:axPos val="l"/>
        <c:majorGridlines/>
        <c:minorGridlines/>
        <c:title>
          <c:tx>
            <c:rich>
              <a:bodyPr/>
              <a:lstStyle/>
              <a:p>
                <a:pPr>
                  <a:defRPr/>
                </a:pPr>
                <a:r>
                  <a:rPr lang="en-US"/>
                  <a:t>Financial Autonomy</a:t>
                </a:r>
              </a:p>
            </c:rich>
          </c:tx>
          <c:overlay val="0"/>
        </c:title>
        <c:numFmt formatCode="General" sourceLinked="1"/>
        <c:majorTickMark val="out"/>
        <c:minorTickMark val="none"/>
        <c:tickLblPos val="nextTo"/>
        <c:crossAx val="178458560"/>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Coefficient'!$G$1</c:f>
              <c:strCache>
                <c:ptCount val="1"/>
                <c:pt idx="0">
                  <c:v>Axe1AutoFin</c:v>
                </c:pt>
              </c:strCache>
            </c:strRef>
          </c:tx>
          <c:spPr>
            <a:ln w="28575">
              <a:noFill/>
            </a:ln>
          </c:spPr>
          <c:trendline>
            <c:trendlineType val="linear"/>
            <c:dispRSqr val="0"/>
            <c:dispEq val="0"/>
          </c:trendline>
          <c:xVal>
            <c:numRef>
              <c:f>'Correlation Coefficient'!$F$2:$F$41</c:f>
              <c:numCache>
                <c:formatCode>General</c:formatCode>
                <c:ptCount val="40"/>
                <c:pt idx="0">
                  <c:v>0.30796060000000097</c:v>
                </c:pt>
                <c:pt idx="1">
                  <c:v>0.17584950000000021</c:v>
                </c:pt>
                <c:pt idx="2">
                  <c:v>1.2679269999999963</c:v>
                </c:pt>
                <c:pt idx="3">
                  <c:v>-0.65936329999999999</c:v>
                </c:pt>
                <c:pt idx="4">
                  <c:v>0.73472269999999995</c:v>
                </c:pt>
                <c:pt idx="5">
                  <c:v>1.2679269999999963</c:v>
                </c:pt>
                <c:pt idx="6">
                  <c:v>1.1067549999999999</c:v>
                </c:pt>
                <c:pt idx="7">
                  <c:v>1.2679269999999963</c:v>
                </c:pt>
                <c:pt idx="8">
                  <c:v>1.2679269999999963</c:v>
                </c:pt>
                <c:pt idx="9">
                  <c:v>0.18929760000000048</c:v>
                </c:pt>
                <c:pt idx="10">
                  <c:v>0.72069790000000145</c:v>
                </c:pt>
                <c:pt idx="11">
                  <c:v>-0.46435950000000031</c:v>
                </c:pt>
                <c:pt idx="12">
                  <c:v>1.2679269999999963</c:v>
                </c:pt>
                <c:pt idx="13">
                  <c:v>-0.95916869999999999</c:v>
                </c:pt>
                <c:pt idx="14">
                  <c:v>-0.75691880000000145</c:v>
                </c:pt>
                <c:pt idx="15">
                  <c:v>-1.346428</c:v>
                </c:pt>
                <c:pt idx="16">
                  <c:v>-0.99756349999999805</c:v>
                </c:pt>
                <c:pt idx="17">
                  <c:v>-1.251798999999997</c:v>
                </c:pt>
                <c:pt idx="18">
                  <c:v>-0.5977342999999995</c:v>
                </c:pt>
                <c:pt idx="19">
                  <c:v>-1.3003239999999998</c:v>
                </c:pt>
                <c:pt idx="20">
                  <c:v>-1.0436679999999998</c:v>
                </c:pt>
                <c:pt idx="21">
                  <c:v>0.72069790000000145</c:v>
                </c:pt>
                <c:pt idx="22">
                  <c:v>0.43765150000000008</c:v>
                </c:pt>
                <c:pt idx="23">
                  <c:v>0.72069790000000145</c:v>
                </c:pt>
                <c:pt idx="24">
                  <c:v>0.43765150000000008</c:v>
                </c:pt>
                <c:pt idx="25">
                  <c:v>-4.8237400000000014E-2</c:v>
                </c:pt>
                <c:pt idx="26">
                  <c:v>0.72069790000000145</c:v>
                </c:pt>
                <c:pt idx="27">
                  <c:v>0.72069790000000145</c:v>
                </c:pt>
                <c:pt idx="28">
                  <c:v>0.72069790000000145</c:v>
                </c:pt>
                <c:pt idx="29">
                  <c:v>0.55528889999999997</c:v>
                </c:pt>
                <c:pt idx="30">
                  <c:v>1.2679269999999963</c:v>
                </c:pt>
                <c:pt idx="31">
                  <c:v>1.2679269999999963</c:v>
                </c:pt>
                <c:pt idx="32">
                  <c:v>-1.536562</c:v>
                </c:pt>
                <c:pt idx="33">
                  <c:v>-1.314662</c:v>
                </c:pt>
                <c:pt idx="34">
                  <c:v>-1.3003239999999998</c:v>
                </c:pt>
                <c:pt idx="35">
                  <c:v>-1.2979029999999998</c:v>
                </c:pt>
                <c:pt idx="36">
                  <c:v>-1.0604259999999999</c:v>
                </c:pt>
                <c:pt idx="37">
                  <c:v>-1.0279129999999999</c:v>
                </c:pt>
                <c:pt idx="38">
                  <c:v>-1.4494249999999949</c:v>
                </c:pt>
                <c:pt idx="39">
                  <c:v>1.2679269999999963</c:v>
                </c:pt>
              </c:numCache>
            </c:numRef>
          </c:xVal>
          <c:yVal>
            <c:numRef>
              <c:f>'Correlation Coefficient'!$G$2:$G$41</c:f>
              <c:numCache>
                <c:formatCode>General</c:formatCode>
                <c:ptCount val="40"/>
                <c:pt idx="0">
                  <c:v>1.0389349999999973</c:v>
                </c:pt>
                <c:pt idx="1">
                  <c:v>1.065402</c:v>
                </c:pt>
                <c:pt idx="2">
                  <c:v>1.2176429999999998</c:v>
                </c:pt>
                <c:pt idx="3">
                  <c:v>-1.0063929999999999</c:v>
                </c:pt>
                <c:pt idx="4">
                  <c:v>0.92697260000000004</c:v>
                </c:pt>
                <c:pt idx="5">
                  <c:v>1.2176429999999998</c:v>
                </c:pt>
                <c:pt idx="6">
                  <c:v>1.2176429999999998</c:v>
                </c:pt>
                <c:pt idx="7">
                  <c:v>-1.0525169999999999</c:v>
                </c:pt>
                <c:pt idx="8">
                  <c:v>-0.90027639999999842</c:v>
                </c:pt>
                <c:pt idx="9">
                  <c:v>0.70033040000000002</c:v>
                </c:pt>
                <c:pt idx="10">
                  <c:v>-1.6864920000000001</c:v>
                </c:pt>
                <c:pt idx="11">
                  <c:v>-1.435776999999997</c:v>
                </c:pt>
                <c:pt idx="12">
                  <c:v>1.2176429999999998</c:v>
                </c:pt>
                <c:pt idx="13">
                  <c:v>-0.32365010000000038</c:v>
                </c:pt>
                <c:pt idx="14">
                  <c:v>-0.6669552000000023</c:v>
                </c:pt>
                <c:pt idx="15">
                  <c:v>-1.7592099999999973</c:v>
                </c:pt>
                <c:pt idx="16">
                  <c:v>8.1880500000000009E-2</c:v>
                </c:pt>
                <c:pt idx="17">
                  <c:v>-0.95762519999999995</c:v>
                </c:pt>
                <c:pt idx="18">
                  <c:v>0.44695250000000031</c:v>
                </c:pt>
                <c:pt idx="19">
                  <c:v>8.1880500000000009E-2</c:v>
                </c:pt>
                <c:pt idx="20">
                  <c:v>-0.6669552000000023</c:v>
                </c:pt>
                <c:pt idx="21">
                  <c:v>-2.2337400000000011E-2</c:v>
                </c:pt>
                <c:pt idx="22">
                  <c:v>0.85257070000000001</c:v>
                </c:pt>
                <c:pt idx="23">
                  <c:v>0.21859550000000033</c:v>
                </c:pt>
                <c:pt idx="24">
                  <c:v>0.70033040000000002</c:v>
                </c:pt>
                <c:pt idx="25">
                  <c:v>-0.1064374</c:v>
                </c:pt>
                <c:pt idx="26">
                  <c:v>0.2779432</c:v>
                </c:pt>
                <c:pt idx="27">
                  <c:v>0.85257070000000001</c:v>
                </c:pt>
                <c:pt idx="28">
                  <c:v>0.85257070000000001</c:v>
                </c:pt>
                <c:pt idx="29">
                  <c:v>1.2176429999999998</c:v>
                </c:pt>
                <c:pt idx="30">
                  <c:v>1.2176429999999998</c:v>
                </c:pt>
                <c:pt idx="31">
                  <c:v>1.2176429999999998</c:v>
                </c:pt>
                <c:pt idx="32">
                  <c:v>-2.3074429999999939</c:v>
                </c:pt>
                <c:pt idx="33">
                  <c:v>-1.1098659999999998</c:v>
                </c:pt>
                <c:pt idx="34">
                  <c:v>-0.903146</c:v>
                </c:pt>
                <c:pt idx="35">
                  <c:v>-0.95762519999999995</c:v>
                </c:pt>
                <c:pt idx="36">
                  <c:v>-1.0083959999999998</c:v>
                </c:pt>
                <c:pt idx="37">
                  <c:v>-0.32365010000000038</c:v>
                </c:pt>
                <c:pt idx="38">
                  <c:v>-0.26855410000000002</c:v>
                </c:pt>
                <c:pt idx="39">
                  <c:v>0.84287259999999997</c:v>
                </c:pt>
              </c:numCache>
            </c:numRef>
          </c:yVal>
          <c:smooth val="0"/>
        </c:ser>
        <c:dLbls>
          <c:showLegendKey val="0"/>
          <c:showVal val="0"/>
          <c:showCatName val="0"/>
          <c:showSerName val="0"/>
          <c:showPercent val="0"/>
          <c:showBubbleSize val="0"/>
        </c:dLbls>
        <c:axId val="178460864"/>
        <c:axId val="178461440"/>
      </c:scatterChart>
      <c:valAx>
        <c:axId val="178460864"/>
        <c:scaling>
          <c:orientation val="minMax"/>
        </c:scaling>
        <c:delete val="0"/>
        <c:axPos val="b"/>
        <c:majorGridlines/>
        <c:minorGridlines/>
        <c:title>
          <c:tx>
            <c:rich>
              <a:bodyPr/>
              <a:lstStyle/>
              <a:p>
                <a:pPr>
                  <a:defRPr/>
                </a:pPr>
                <a:r>
                  <a:rPr lang="en-US"/>
                  <a:t>Staffing Autonomy</a:t>
                </a:r>
              </a:p>
            </c:rich>
          </c:tx>
          <c:overlay val="0"/>
        </c:title>
        <c:numFmt formatCode="General" sourceLinked="1"/>
        <c:majorTickMark val="out"/>
        <c:minorTickMark val="none"/>
        <c:tickLblPos val="nextTo"/>
        <c:crossAx val="178461440"/>
        <c:crosses val="autoZero"/>
        <c:crossBetween val="midCat"/>
      </c:valAx>
      <c:valAx>
        <c:axId val="178461440"/>
        <c:scaling>
          <c:orientation val="minMax"/>
        </c:scaling>
        <c:delete val="0"/>
        <c:axPos val="l"/>
        <c:majorGridlines/>
        <c:minorGridlines/>
        <c:title>
          <c:tx>
            <c:rich>
              <a:bodyPr/>
              <a:lstStyle/>
              <a:p>
                <a:pPr>
                  <a:defRPr/>
                </a:pPr>
                <a:r>
                  <a:rPr lang="en-US"/>
                  <a:t>Financial Autonomy</a:t>
                </a:r>
              </a:p>
            </c:rich>
          </c:tx>
          <c:overlay val="0"/>
        </c:title>
        <c:numFmt formatCode="General" sourceLinked="1"/>
        <c:majorTickMark val="out"/>
        <c:minorTickMark val="none"/>
        <c:tickLblPos val="nextTo"/>
        <c:crossAx val="178460864"/>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'Correlation Coefficient'!$G$1</c:f>
              <c:strCache>
                <c:ptCount val="1"/>
                <c:pt idx="0">
                  <c:v>Axe1AutoFin</c:v>
                </c:pt>
              </c:strCache>
            </c:strRef>
          </c:tx>
          <c:spPr>
            <a:ln w="28575">
              <a:noFill/>
            </a:ln>
          </c:spPr>
          <c:trendline>
            <c:trendlineType val="linear"/>
            <c:dispRSqr val="0"/>
            <c:dispEq val="0"/>
          </c:trendline>
          <c:xVal>
            <c:numRef>
              <c:f>'Correlation Coefficient'!$D$2:$D$41</c:f>
              <c:numCache>
                <c:formatCode>General</c:formatCode>
                <c:ptCount val="40"/>
                <c:pt idx="0">
                  <c:v>3</c:v>
                </c:pt>
                <c:pt idx="1">
                  <c:v>3</c:v>
                </c:pt>
                <c:pt idx="2">
                  <c:v>5</c:v>
                </c:pt>
                <c:pt idx="3">
                  <c:v>3</c:v>
                </c:pt>
                <c:pt idx="4">
                  <c:v>2</c:v>
                </c:pt>
                <c:pt idx="5">
                  <c:v>5</c:v>
                </c:pt>
                <c:pt idx="6">
                  <c:v>5</c:v>
                </c:pt>
                <c:pt idx="7">
                  <c:v>4</c:v>
                </c:pt>
                <c:pt idx="8">
                  <c:v>5</c:v>
                </c:pt>
                <c:pt idx="9">
                  <c:v>2</c:v>
                </c:pt>
                <c:pt idx="10">
                  <c:v>3</c:v>
                </c:pt>
                <c:pt idx="11">
                  <c:v>2</c:v>
                </c:pt>
                <c:pt idx="12">
                  <c:v>5</c:v>
                </c:pt>
                <c:pt idx="13">
                  <c:v>4</c:v>
                </c:pt>
                <c:pt idx="14">
                  <c:v>2</c:v>
                </c:pt>
                <c:pt idx="15">
                  <c:v>4</c:v>
                </c:pt>
                <c:pt idx="16">
                  <c:v>4</c:v>
                </c:pt>
                <c:pt idx="17">
                  <c:v>3</c:v>
                </c:pt>
                <c:pt idx="18">
                  <c:v>3</c:v>
                </c:pt>
                <c:pt idx="19">
                  <c:v>3</c:v>
                </c:pt>
                <c:pt idx="20">
                  <c:v>3</c:v>
                </c:pt>
                <c:pt idx="21">
                  <c:v>5</c:v>
                </c:pt>
                <c:pt idx="22">
                  <c:v>5</c:v>
                </c:pt>
                <c:pt idx="23">
                  <c:v>5</c:v>
                </c:pt>
                <c:pt idx="24">
                  <c:v>5</c:v>
                </c:pt>
                <c:pt idx="25">
                  <c:v>4</c:v>
                </c:pt>
                <c:pt idx="26">
                  <c:v>5</c:v>
                </c:pt>
                <c:pt idx="27">
                  <c:v>5</c:v>
                </c:pt>
                <c:pt idx="28">
                  <c:v>5</c:v>
                </c:pt>
                <c:pt idx="29">
                  <c:v>4</c:v>
                </c:pt>
                <c:pt idx="30">
                  <c:v>3</c:v>
                </c:pt>
                <c:pt idx="31">
                  <c:v>4</c:v>
                </c:pt>
                <c:pt idx="32">
                  <c:v>1</c:v>
                </c:pt>
                <c:pt idx="33">
                  <c:v>0</c:v>
                </c:pt>
                <c:pt idx="34">
                  <c:v>3</c:v>
                </c:pt>
                <c:pt idx="35">
                  <c:v>1</c:v>
                </c:pt>
                <c:pt idx="36">
                  <c:v>1</c:v>
                </c:pt>
                <c:pt idx="37">
                  <c:v>3</c:v>
                </c:pt>
                <c:pt idx="38">
                  <c:v>1</c:v>
                </c:pt>
                <c:pt idx="39">
                  <c:v>3</c:v>
                </c:pt>
              </c:numCache>
            </c:numRef>
          </c:xVal>
          <c:yVal>
            <c:numRef>
              <c:f>'Correlation Coefficient'!$G$2:$G$41</c:f>
              <c:numCache>
                <c:formatCode>General</c:formatCode>
                <c:ptCount val="40"/>
                <c:pt idx="0">
                  <c:v>1.0389349999999973</c:v>
                </c:pt>
                <c:pt idx="1">
                  <c:v>1.065402</c:v>
                </c:pt>
                <c:pt idx="2">
                  <c:v>1.2176429999999998</c:v>
                </c:pt>
                <c:pt idx="3">
                  <c:v>-1.0063929999999999</c:v>
                </c:pt>
                <c:pt idx="4">
                  <c:v>0.92697260000000004</c:v>
                </c:pt>
                <c:pt idx="5">
                  <c:v>1.2176429999999998</c:v>
                </c:pt>
                <c:pt idx="6">
                  <c:v>1.2176429999999998</c:v>
                </c:pt>
                <c:pt idx="7">
                  <c:v>-1.0525169999999999</c:v>
                </c:pt>
                <c:pt idx="8">
                  <c:v>-0.90027639999999842</c:v>
                </c:pt>
                <c:pt idx="9">
                  <c:v>0.70033040000000002</c:v>
                </c:pt>
                <c:pt idx="10">
                  <c:v>-1.6864920000000001</c:v>
                </c:pt>
                <c:pt idx="11">
                  <c:v>-1.435776999999997</c:v>
                </c:pt>
                <c:pt idx="12">
                  <c:v>1.2176429999999998</c:v>
                </c:pt>
                <c:pt idx="13">
                  <c:v>-0.32365010000000038</c:v>
                </c:pt>
                <c:pt idx="14">
                  <c:v>-0.6669552000000023</c:v>
                </c:pt>
                <c:pt idx="15">
                  <c:v>-1.7592099999999973</c:v>
                </c:pt>
                <c:pt idx="16">
                  <c:v>8.1880500000000009E-2</c:v>
                </c:pt>
                <c:pt idx="17">
                  <c:v>-0.95762519999999995</c:v>
                </c:pt>
                <c:pt idx="18">
                  <c:v>0.44695250000000031</c:v>
                </c:pt>
                <c:pt idx="19">
                  <c:v>8.1880500000000009E-2</c:v>
                </c:pt>
                <c:pt idx="20">
                  <c:v>-0.6669552000000023</c:v>
                </c:pt>
                <c:pt idx="21">
                  <c:v>-2.2337400000000011E-2</c:v>
                </c:pt>
                <c:pt idx="22">
                  <c:v>0.85257070000000001</c:v>
                </c:pt>
                <c:pt idx="23">
                  <c:v>0.21859550000000033</c:v>
                </c:pt>
                <c:pt idx="24">
                  <c:v>0.70033040000000002</c:v>
                </c:pt>
                <c:pt idx="25">
                  <c:v>-0.1064374</c:v>
                </c:pt>
                <c:pt idx="26">
                  <c:v>0.2779432</c:v>
                </c:pt>
                <c:pt idx="27">
                  <c:v>0.85257070000000001</c:v>
                </c:pt>
                <c:pt idx="28">
                  <c:v>0.85257070000000001</c:v>
                </c:pt>
                <c:pt idx="29">
                  <c:v>1.2176429999999998</c:v>
                </c:pt>
                <c:pt idx="30">
                  <c:v>1.2176429999999998</c:v>
                </c:pt>
                <c:pt idx="31">
                  <c:v>1.2176429999999998</c:v>
                </c:pt>
                <c:pt idx="32">
                  <c:v>-2.3074429999999939</c:v>
                </c:pt>
                <c:pt idx="33">
                  <c:v>-1.1098659999999998</c:v>
                </c:pt>
                <c:pt idx="34">
                  <c:v>-0.903146</c:v>
                </c:pt>
                <c:pt idx="35">
                  <c:v>-0.95762519999999995</c:v>
                </c:pt>
                <c:pt idx="36">
                  <c:v>-1.0083959999999998</c:v>
                </c:pt>
                <c:pt idx="37">
                  <c:v>-0.32365010000000038</c:v>
                </c:pt>
                <c:pt idx="38">
                  <c:v>-0.26855410000000002</c:v>
                </c:pt>
                <c:pt idx="39">
                  <c:v>0.84287259999999997</c:v>
                </c:pt>
              </c:numCache>
            </c:numRef>
          </c:yVal>
          <c:smooth val="0"/>
        </c:ser>
        <c:dLbls>
          <c:showLegendKey val="0"/>
          <c:showVal val="0"/>
          <c:showCatName val="0"/>
          <c:showSerName val="0"/>
          <c:showPercent val="0"/>
          <c:showBubbleSize val="0"/>
        </c:dLbls>
        <c:axId val="178496064"/>
        <c:axId val="178496640"/>
      </c:scatterChart>
      <c:valAx>
        <c:axId val="178496064"/>
        <c:scaling>
          <c:orientation val="minMax"/>
        </c:scaling>
        <c:delete val="0"/>
        <c:axPos val="b"/>
        <c:majorGridlines/>
        <c:minorGridlines/>
        <c:title>
          <c:tx>
            <c:rich>
              <a:bodyPr/>
              <a:lstStyle/>
              <a:p>
                <a:pPr>
                  <a:defRPr/>
                </a:pPr>
                <a:r>
                  <a:rPr lang="en-US"/>
                  <a:t>Autonomy Self Assessment</a:t>
                </a:r>
              </a:p>
            </c:rich>
          </c:tx>
          <c:overlay val="0"/>
        </c:title>
        <c:numFmt formatCode="General" sourceLinked="1"/>
        <c:majorTickMark val="out"/>
        <c:minorTickMark val="none"/>
        <c:tickLblPos val="nextTo"/>
        <c:crossAx val="178496640"/>
        <c:crosses val="autoZero"/>
        <c:crossBetween val="midCat"/>
      </c:valAx>
      <c:valAx>
        <c:axId val="178496640"/>
        <c:scaling>
          <c:orientation val="minMax"/>
        </c:scaling>
        <c:delete val="0"/>
        <c:axPos val="l"/>
        <c:majorGridlines/>
        <c:minorGridlines/>
        <c:title>
          <c:tx>
            <c:rich>
              <a:bodyPr/>
              <a:lstStyle/>
              <a:p>
                <a:pPr>
                  <a:defRPr/>
                </a:pPr>
                <a:r>
                  <a:rPr lang="en-US"/>
                  <a:t>Financial Autonomy</a:t>
                </a:r>
              </a:p>
            </c:rich>
          </c:tx>
          <c:overlay val="0"/>
        </c:title>
        <c:numFmt formatCode="General" sourceLinked="1"/>
        <c:majorTickMark val="out"/>
        <c:minorTickMark val="none"/>
        <c:tickLblPos val="nextTo"/>
        <c:crossAx val="178496064"/>
        <c:crosses val="autoZero"/>
        <c:crossBetween val="midCat"/>
      </c:valAx>
    </c:plotArea>
    <c:plotVisOnly val="1"/>
    <c:dispBlanksAs val="gap"/>
    <c:showDLblsOverMax val="0"/>
  </c:chart>
  <c:txPr>
    <a:bodyPr/>
    <a:lstStyle/>
    <a:p>
      <a:pPr>
        <a:defRPr sz="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FFB4A9-E4A3-4F9A-A894-5D731CA49919}" type="datetimeFigureOut">
              <a:rPr lang="en-US" smtClean="0"/>
              <a:pPr/>
              <a:t>6/5/2012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435ABA-7ADF-4E6A-B271-E1F9D2B46BCF}" type="slidenum">
              <a:rPr lang="en-US" smtClean="0"/>
              <a:pPr/>
              <a:t>‹#›</a:t>
            </a:fld>
            <a:endParaRPr lang="en-US"/>
          </a:p>
        </p:txBody>
      </p:sp>
    </p:spTree>
    <p:extLst>
      <p:ext uri="{BB962C8B-B14F-4D97-AF65-F5344CB8AC3E}">
        <p14:creationId xmlns:p14="http://schemas.microsoft.com/office/powerpoint/2010/main" val="4137887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2CA33-3E47-4D93-A004-92FA211A877A}" type="datetimeFigureOut">
              <a:rPr lang="en-US" smtClean="0"/>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9A4828-11BD-4CC8-9829-AD8AFEA9EB48}" type="slidenum">
              <a:rPr lang="en-US" smtClean="0"/>
              <a:pPr/>
              <a:t>‹#›</a:t>
            </a:fld>
            <a:endParaRPr lang="en-US"/>
          </a:p>
        </p:txBody>
      </p:sp>
    </p:spTree>
    <p:extLst>
      <p:ext uri="{BB962C8B-B14F-4D97-AF65-F5344CB8AC3E}">
        <p14:creationId xmlns:p14="http://schemas.microsoft.com/office/powerpoint/2010/main" val="357351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A44C34-8D39-4407-B6B2-112D6F9723F0}"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Metaphor used by </a:t>
            </a:r>
            <a:r>
              <a:rPr lang="en-US" dirty="0" err="1" smtClean="0"/>
              <a:t>WfD</a:t>
            </a:r>
            <a:r>
              <a:rPr lang="en-US" dirty="0" smtClean="0"/>
              <a:t> and others</a:t>
            </a:r>
            <a:endParaRPr lang="en-US" dirty="0"/>
          </a:p>
        </p:txBody>
      </p:sp>
      <p:sp>
        <p:nvSpPr>
          <p:cNvPr id="4" name="Slide Number Placeholder 3"/>
          <p:cNvSpPr>
            <a:spLocks noGrp="1"/>
          </p:cNvSpPr>
          <p:nvPr>
            <p:ph type="sldNum" sz="quarter" idx="10"/>
          </p:nvPr>
        </p:nvSpPr>
        <p:spPr/>
        <p:txBody>
          <a:bodyPr/>
          <a:lstStyle/>
          <a:p>
            <a:fld id="{C1A44C34-8D39-4407-B6B2-112D6F9723F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A44C34-8D39-4407-B6B2-112D6F9723F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a:t>
            </a:r>
            <a:r>
              <a:rPr lang="en-US" baseline="0" dirty="0" smtClean="0"/>
              <a:t> that focus at this point is very much on collecting and analyzing data on policies and institutions:  we’ve never had a detailed database like this before that countries could use to find out, in a systematic way, what policy and institutional choices other countries have made.  </a:t>
            </a:r>
          </a:p>
          <a:p>
            <a:endParaRPr lang="en-US" baseline="0" dirty="0" smtClean="0"/>
          </a:p>
          <a:p>
            <a:r>
              <a:rPr lang="en-US" baseline="0" dirty="0" smtClean="0"/>
              <a:t>Also providing detailed actionable indications of areas in which countries could improve policies and institutions, based on the available evidence.</a:t>
            </a:r>
          </a:p>
          <a:p>
            <a:endParaRPr lang="en-US" baseline="0" dirty="0" smtClean="0"/>
          </a:p>
          <a:p>
            <a:r>
              <a:rPr lang="en-US" baseline="0" dirty="0" smtClean="0"/>
              <a:t>SABER policy and institutional data will allow new analyses to strengthen that evidence base.</a:t>
            </a:r>
          </a:p>
          <a:p>
            <a:endParaRPr lang="en-US" baseline="0" dirty="0" smtClean="0"/>
          </a:p>
          <a:p>
            <a:r>
              <a:rPr lang="en-US" baseline="0" dirty="0" smtClean="0"/>
              <a:t>While priority area is policy intent and institutional structure (including mechanisms for implementing policies), we also care about how these policies are being implemented.  SABER will link to data on school-level implementation from other sources, such as those listed on the slide; e.g., new Africa Service Delivery Indicators project.  SABER domains will also develop new tools that teams in countries can deploy to find out whether policies are being implemented as intended.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1A44C34-8D39-4407-B6B2-112D6F9723F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668E9E-09EF-4AF4-9595-82E7E7D00D41}" type="datetime1">
              <a:rPr lang="en-US" smtClean="0"/>
              <a:pPr/>
              <a:t>6/5/2012</a:t>
            </a:fld>
            <a:endParaRPr lang="en-US"/>
          </a:p>
        </p:txBody>
      </p:sp>
      <p:sp>
        <p:nvSpPr>
          <p:cNvPr id="19" name="Footer Placeholder 18"/>
          <p:cNvSpPr>
            <a:spLocks noGrp="1"/>
          </p:cNvSpPr>
          <p:nvPr>
            <p:ph type="ftr" sz="quarter" idx="11"/>
          </p:nvPr>
        </p:nvSpPr>
        <p:spPr/>
        <p:txBody>
          <a:bodyPr/>
          <a:lstStyle/>
          <a:p>
            <a:r>
              <a:rPr lang="en-US" smtClean="0"/>
              <a:t>Jaramillo, April 2012</a:t>
            </a:r>
            <a:endParaRPr lang="en-US"/>
          </a:p>
        </p:txBody>
      </p:sp>
      <p:sp>
        <p:nvSpPr>
          <p:cNvPr id="27" name="Slide Number Placeholder 26"/>
          <p:cNvSpPr>
            <a:spLocks noGrp="1"/>
          </p:cNvSpPr>
          <p:nvPr>
            <p:ph type="sldNum" sz="quarter" idx="12"/>
          </p:nvPr>
        </p:nvSpPr>
        <p:spPr/>
        <p:txBody>
          <a:bodyPr/>
          <a:lstStyle/>
          <a:p>
            <a:fld id="{2BEC45E5-4570-4E14-98BA-AB6CE31705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EA7418-C26F-40F9-A34C-22C619700462}" type="datetime1">
              <a:rPr lang="en-US" smtClean="0"/>
              <a:pPr/>
              <a:t>6/5/2012</a:t>
            </a:fld>
            <a:endParaRPr lang="en-US"/>
          </a:p>
        </p:txBody>
      </p:sp>
      <p:sp>
        <p:nvSpPr>
          <p:cNvPr id="5" name="Footer Placeholder 4"/>
          <p:cNvSpPr>
            <a:spLocks noGrp="1"/>
          </p:cNvSpPr>
          <p:nvPr>
            <p:ph type="ftr" sz="quarter" idx="11"/>
          </p:nvPr>
        </p:nvSpPr>
        <p:spPr/>
        <p:txBody>
          <a:bodyPr/>
          <a:lstStyle/>
          <a:p>
            <a:r>
              <a:rPr lang="en-US" smtClean="0"/>
              <a:t>Jaramillo, April 2012</a:t>
            </a:r>
            <a:endParaRPr lang="en-US"/>
          </a:p>
        </p:txBody>
      </p:sp>
      <p:sp>
        <p:nvSpPr>
          <p:cNvPr id="6" name="Slide Number Placeholder 5"/>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A1496-6B51-40D6-9C5A-54AC66F78011}" type="datetime1">
              <a:rPr lang="en-US" smtClean="0"/>
              <a:pPr/>
              <a:t>6/5/2012</a:t>
            </a:fld>
            <a:endParaRPr lang="en-US"/>
          </a:p>
        </p:txBody>
      </p:sp>
      <p:sp>
        <p:nvSpPr>
          <p:cNvPr id="5" name="Footer Placeholder 4"/>
          <p:cNvSpPr>
            <a:spLocks noGrp="1"/>
          </p:cNvSpPr>
          <p:nvPr>
            <p:ph type="ftr" sz="quarter" idx="11"/>
          </p:nvPr>
        </p:nvSpPr>
        <p:spPr/>
        <p:txBody>
          <a:bodyPr/>
          <a:lstStyle/>
          <a:p>
            <a:r>
              <a:rPr lang="en-US" smtClean="0"/>
              <a:t>Jaramillo, April 2012</a:t>
            </a:r>
            <a:endParaRPr lang="en-US"/>
          </a:p>
        </p:txBody>
      </p:sp>
      <p:sp>
        <p:nvSpPr>
          <p:cNvPr id="6" name="Slide Number Placeholder 5"/>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CFBE75-E32C-420A-9B28-36EF2361C1B3}" type="datetime1">
              <a:rPr lang="en-US" smtClean="0"/>
              <a:pPr/>
              <a:t>6/5/2012</a:t>
            </a:fld>
            <a:endParaRPr lang="en-US"/>
          </a:p>
        </p:txBody>
      </p:sp>
      <p:sp>
        <p:nvSpPr>
          <p:cNvPr id="5" name="Footer Placeholder 4"/>
          <p:cNvSpPr>
            <a:spLocks noGrp="1"/>
          </p:cNvSpPr>
          <p:nvPr>
            <p:ph type="ftr" sz="quarter" idx="11"/>
          </p:nvPr>
        </p:nvSpPr>
        <p:spPr/>
        <p:txBody>
          <a:bodyPr/>
          <a:lstStyle/>
          <a:p>
            <a:r>
              <a:rPr lang="en-US" smtClean="0"/>
              <a:t>Jaramillo, April 2012</a:t>
            </a:r>
            <a:endParaRPr lang="en-US"/>
          </a:p>
        </p:txBody>
      </p:sp>
      <p:sp>
        <p:nvSpPr>
          <p:cNvPr id="6" name="Slide Number Placeholder 5"/>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C1FE2A-06EE-4DC0-AD8C-3563476F2009}" type="datetime1">
              <a:rPr lang="en-US" smtClean="0"/>
              <a:pPr/>
              <a:t>6/5/2012</a:t>
            </a:fld>
            <a:endParaRPr lang="en-US"/>
          </a:p>
        </p:txBody>
      </p:sp>
      <p:sp>
        <p:nvSpPr>
          <p:cNvPr id="5" name="Footer Placeholder 4"/>
          <p:cNvSpPr>
            <a:spLocks noGrp="1"/>
          </p:cNvSpPr>
          <p:nvPr>
            <p:ph type="ftr" sz="quarter" idx="11"/>
          </p:nvPr>
        </p:nvSpPr>
        <p:spPr/>
        <p:txBody>
          <a:bodyPr/>
          <a:lstStyle/>
          <a:p>
            <a:r>
              <a:rPr lang="en-US" smtClean="0"/>
              <a:t>Jaramillo, April 2012</a:t>
            </a:r>
            <a:endParaRPr lang="en-US"/>
          </a:p>
        </p:txBody>
      </p:sp>
      <p:sp>
        <p:nvSpPr>
          <p:cNvPr id="6" name="Slide Number Placeholder 5"/>
          <p:cNvSpPr>
            <a:spLocks noGrp="1"/>
          </p:cNvSpPr>
          <p:nvPr>
            <p:ph type="sldNum" sz="quarter" idx="12"/>
          </p:nvPr>
        </p:nvSpPr>
        <p:spPr/>
        <p:txBody>
          <a:bodyPr/>
          <a:lstStyle/>
          <a:p>
            <a:fld id="{2BEC45E5-4570-4E14-98BA-AB6CE31705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6742CE-56A6-481F-8078-E28E80D26804}" type="datetime1">
              <a:rPr lang="en-US" smtClean="0"/>
              <a:pPr/>
              <a:t>6/5/2012</a:t>
            </a:fld>
            <a:endParaRPr lang="en-US"/>
          </a:p>
        </p:txBody>
      </p:sp>
      <p:sp>
        <p:nvSpPr>
          <p:cNvPr id="6" name="Footer Placeholder 5"/>
          <p:cNvSpPr>
            <a:spLocks noGrp="1"/>
          </p:cNvSpPr>
          <p:nvPr>
            <p:ph type="ftr" sz="quarter" idx="11"/>
          </p:nvPr>
        </p:nvSpPr>
        <p:spPr/>
        <p:txBody>
          <a:bodyPr/>
          <a:lstStyle/>
          <a:p>
            <a:r>
              <a:rPr lang="en-US" smtClean="0"/>
              <a:t>Jaramillo, April 2012</a:t>
            </a:r>
            <a:endParaRPr lang="en-US"/>
          </a:p>
        </p:txBody>
      </p:sp>
      <p:sp>
        <p:nvSpPr>
          <p:cNvPr id="7" name="Slide Number Placeholder 6"/>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A8C442-82CE-461E-BF86-898295BA324B}" type="datetime1">
              <a:rPr lang="en-US" smtClean="0"/>
              <a:pPr/>
              <a:t>6/5/2012</a:t>
            </a:fld>
            <a:endParaRPr lang="en-US"/>
          </a:p>
        </p:txBody>
      </p:sp>
      <p:sp>
        <p:nvSpPr>
          <p:cNvPr id="8" name="Footer Placeholder 7"/>
          <p:cNvSpPr>
            <a:spLocks noGrp="1"/>
          </p:cNvSpPr>
          <p:nvPr>
            <p:ph type="ftr" sz="quarter" idx="11"/>
          </p:nvPr>
        </p:nvSpPr>
        <p:spPr/>
        <p:txBody>
          <a:bodyPr/>
          <a:lstStyle/>
          <a:p>
            <a:r>
              <a:rPr lang="en-US" smtClean="0"/>
              <a:t>Jaramillo, April 2012</a:t>
            </a:r>
            <a:endParaRPr lang="en-US"/>
          </a:p>
        </p:txBody>
      </p:sp>
      <p:sp>
        <p:nvSpPr>
          <p:cNvPr id="9" name="Slide Number Placeholder 8"/>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30E073-F67E-4D3F-AEDE-FDB29C2A5F16}" type="datetime1">
              <a:rPr lang="en-US" smtClean="0"/>
              <a:pPr/>
              <a:t>6/5/2012</a:t>
            </a:fld>
            <a:endParaRPr lang="en-US"/>
          </a:p>
        </p:txBody>
      </p:sp>
      <p:sp>
        <p:nvSpPr>
          <p:cNvPr id="4" name="Footer Placeholder 3"/>
          <p:cNvSpPr>
            <a:spLocks noGrp="1"/>
          </p:cNvSpPr>
          <p:nvPr>
            <p:ph type="ftr" sz="quarter" idx="11"/>
          </p:nvPr>
        </p:nvSpPr>
        <p:spPr/>
        <p:txBody>
          <a:bodyPr/>
          <a:lstStyle/>
          <a:p>
            <a:r>
              <a:rPr lang="en-US" smtClean="0"/>
              <a:t>Jaramillo, April 2012</a:t>
            </a:r>
            <a:endParaRPr lang="en-US"/>
          </a:p>
        </p:txBody>
      </p:sp>
      <p:sp>
        <p:nvSpPr>
          <p:cNvPr id="5" name="Slide Number Placeholder 4"/>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32F9F-F064-4A60-85A4-2EFE294A2CDF}" type="datetime1">
              <a:rPr lang="en-US" smtClean="0"/>
              <a:pPr/>
              <a:t>6/5/2012</a:t>
            </a:fld>
            <a:endParaRPr lang="en-US"/>
          </a:p>
        </p:txBody>
      </p:sp>
      <p:sp>
        <p:nvSpPr>
          <p:cNvPr id="3" name="Footer Placeholder 2"/>
          <p:cNvSpPr>
            <a:spLocks noGrp="1"/>
          </p:cNvSpPr>
          <p:nvPr>
            <p:ph type="ftr" sz="quarter" idx="11"/>
          </p:nvPr>
        </p:nvSpPr>
        <p:spPr/>
        <p:txBody>
          <a:bodyPr/>
          <a:lstStyle/>
          <a:p>
            <a:r>
              <a:rPr lang="en-US" smtClean="0"/>
              <a:t>Jaramillo, April 2012</a:t>
            </a:r>
            <a:endParaRPr lang="en-US"/>
          </a:p>
        </p:txBody>
      </p:sp>
      <p:sp>
        <p:nvSpPr>
          <p:cNvPr id="4" name="Slide Number Placeholder 3"/>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D899AB-638D-4043-80A3-6B44B467DE65}" type="datetime1">
              <a:rPr lang="en-US" smtClean="0"/>
              <a:pPr/>
              <a:t>6/5/2012</a:t>
            </a:fld>
            <a:endParaRPr lang="en-US"/>
          </a:p>
        </p:txBody>
      </p:sp>
      <p:sp>
        <p:nvSpPr>
          <p:cNvPr id="6" name="Footer Placeholder 5"/>
          <p:cNvSpPr>
            <a:spLocks noGrp="1"/>
          </p:cNvSpPr>
          <p:nvPr>
            <p:ph type="ftr" sz="quarter" idx="11"/>
          </p:nvPr>
        </p:nvSpPr>
        <p:spPr/>
        <p:txBody>
          <a:bodyPr/>
          <a:lstStyle/>
          <a:p>
            <a:r>
              <a:rPr lang="en-US" smtClean="0"/>
              <a:t>Jaramillo, April 2012</a:t>
            </a:r>
            <a:endParaRPr lang="en-US"/>
          </a:p>
        </p:txBody>
      </p:sp>
      <p:sp>
        <p:nvSpPr>
          <p:cNvPr id="7" name="Slide Number Placeholder 6"/>
          <p:cNvSpPr>
            <a:spLocks noGrp="1"/>
          </p:cNvSpPr>
          <p:nvPr>
            <p:ph type="sldNum" sz="quarter" idx="12"/>
          </p:nvPr>
        </p:nvSpPr>
        <p:spPr/>
        <p:txBody>
          <a:bodyPr/>
          <a:lstStyle/>
          <a:p>
            <a:fld id="{2BEC45E5-4570-4E14-98BA-AB6CE3170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F52756-791E-4AEB-B186-500B4958A13E}" type="datetime1">
              <a:rPr lang="en-US" smtClean="0"/>
              <a:pPr/>
              <a:t>6/5/2012</a:t>
            </a:fld>
            <a:endParaRPr lang="en-US"/>
          </a:p>
        </p:txBody>
      </p:sp>
      <p:sp>
        <p:nvSpPr>
          <p:cNvPr id="6" name="Footer Placeholder 5"/>
          <p:cNvSpPr>
            <a:spLocks noGrp="1"/>
          </p:cNvSpPr>
          <p:nvPr>
            <p:ph type="ftr" sz="quarter" idx="11"/>
          </p:nvPr>
        </p:nvSpPr>
        <p:spPr/>
        <p:txBody>
          <a:bodyPr/>
          <a:lstStyle/>
          <a:p>
            <a:r>
              <a:rPr lang="en-US" smtClean="0"/>
              <a:t>Jaramillo, April 2012</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EC45E5-4570-4E14-98BA-AB6CE317050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4910ED-2F02-4A2D-81D9-A8D251D766C3}" type="datetime1">
              <a:rPr lang="en-US" smtClean="0"/>
              <a:pPr/>
              <a:t>6/5/2012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Jaramillo, April 2012</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C45E5-4570-4E14-98BA-AB6CE317050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SABER – Systems Approach for Better Education Results</a:t>
            </a:r>
            <a:br>
              <a:rPr lang="en-US" dirty="0" smtClean="0"/>
            </a:br>
            <a:r>
              <a:rPr lang="en-US" b="1" dirty="0" smtClean="0"/>
              <a:t>Tertiary Education Governance</a:t>
            </a:r>
            <a:endParaRPr lang="en-US" b="1" dirty="0"/>
          </a:p>
        </p:txBody>
      </p:sp>
      <p:sp>
        <p:nvSpPr>
          <p:cNvPr id="3" name="Content Placeholder 2"/>
          <p:cNvSpPr>
            <a:spLocks noGrp="1"/>
          </p:cNvSpPr>
          <p:nvPr>
            <p:ph idx="1"/>
          </p:nvPr>
        </p:nvSpPr>
        <p:spPr>
          <a:xfrm>
            <a:off x="457200" y="3352800"/>
            <a:ext cx="8229600" cy="3200400"/>
          </a:xfrm>
        </p:spPr>
        <p:txBody>
          <a:bodyPr/>
          <a:lstStyle/>
          <a:p>
            <a:pPr>
              <a:buNone/>
            </a:pPr>
            <a:r>
              <a:rPr lang="en-US" dirty="0" smtClean="0"/>
              <a:t>	</a:t>
            </a:r>
          </a:p>
          <a:p>
            <a:pPr>
              <a:buNone/>
            </a:pPr>
            <a:r>
              <a:rPr lang="en-US" dirty="0" smtClean="0"/>
              <a:t>	</a:t>
            </a:r>
          </a:p>
          <a:p>
            <a:pPr>
              <a:buNone/>
            </a:pPr>
            <a:r>
              <a:rPr lang="en-US" dirty="0" smtClean="0"/>
              <a:t>	World Congress of Colleges and Polytechnics</a:t>
            </a:r>
          </a:p>
          <a:p>
            <a:pPr>
              <a:buNone/>
            </a:pPr>
            <a:r>
              <a:rPr lang="en-US" dirty="0" smtClean="0"/>
              <a:t>	Halifax, May 26, 2012</a:t>
            </a:r>
          </a:p>
          <a:p>
            <a:pPr>
              <a:buNone/>
            </a:pPr>
            <a:endParaRPr lang="en-US" dirty="0" smtClean="0"/>
          </a:p>
          <a:p>
            <a:pPr>
              <a:buNone/>
            </a:pPr>
            <a:r>
              <a:rPr lang="en-US" dirty="0" smtClean="0"/>
              <a:t>					Quentin Wodon, World Bank</a:t>
            </a:r>
            <a:endParaRPr lang="en-US" dirty="0"/>
          </a:p>
        </p:txBody>
      </p:sp>
      <p:sp>
        <p:nvSpPr>
          <p:cNvPr id="4" name="Slide Number Placeholder 3"/>
          <p:cNvSpPr>
            <a:spLocks noGrp="1"/>
          </p:cNvSpPr>
          <p:nvPr>
            <p:ph type="sldNum" sz="quarter" idx="12"/>
          </p:nvPr>
        </p:nvSpPr>
        <p:spPr/>
        <p:txBody>
          <a:bodyPr/>
          <a:lstStyle/>
          <a:p>
            <a:fld id="{61CAC6F0-A559-4E29-8814-06447D98808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EC45E5-4570-4E14-98BA-AB6CE3170507}" type="slidenum">
              <a:rPr lang="en-US" smtClean="0"/>
              <a:pPr/>
              <a:t>10</a:t>
            </a:fld>
            <a:endParaRPr lang="en-US"/>
          </a:p>
        </p:txBody>
      </p:sp>
      <p:graphicFrame>
        <p:nvGraphicFramePr>
          <p:cNvPr id="4" name="Table 3"/>
          <p:cNvGraphicFramePr>
            <a:graphicFrameLocks noGrp="1"/>
          </p:cNvGraphicFramePr>
          <p:nvPr/>
        </p:nvGraphicFramePr>
        <p:xfrm>
          <a:off x="228598" y="762000"/>
          <a:ext cx="8458201" cy="5486400"/>
        </p:xfrm>
        <a:graphic>
          <a:graphicData uri="http://schemas.openxmlformats.org/drawingml/2006/table">
            <a:tbl>
              <a:tblPr/>
              <a:tblGrid>
                <a:gridCol w="1551107"/>
                <a:gridCol w="1484759"/>
                <a:gridCol w="1343019"/>
                <a:gridCol w="1331960"/>
                <a:gridCol w="1426454"/>
                <a:gridCol w="1320902"/>
              </a:tblGrid>
              <a:tr h="685800">
                <a:tc>
                  <a:txBody>
                    <a:bodyPr/>
                    <a:lstStyle/>
                    <a:p>
                      <a:pPr marL="0" marR="0">
                        <a:lnSpc>
                          <a:spcPct val="115000"/>
                        </a:lnSpc>
                        <a:spcBef>
                          <a:spcPts val="0"/>
                        </a:spcBef>
                        <a:spcAft>
                          <a:spcPts val="0"/>
                        </a:spcAft>
                      </a:pP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Context, Mission and Goals</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Management Orientation</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Calibri"/>
                          <a:ea typeface="Times New Roman"/>
                          <a:cs typeface="Arial"/>
                        </a:rPr>
                        <a:t>Autonomy</a:t>
                      </a:r>
                      <a:endParaRPr lang="en-US" sz="140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Calibri"/>
                          <a:ea typeface="Times New Roman"/>
                          <a:cs typeface="Arial"/>
                        </a:rPr>
                        <a:t>Accountability</a:t>
                      </a:r>
                      <a:endParaRPr lang="en-US" sz="140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Calibri"/>
                          <a:ea typeface="Times New Roman"/>
                          <a:cs typeface="Arial"/>
                        </a:rPr>
                        <a:t>Participation</a:t>
                      </a:r>
                      <a:endParaRPr lang="en-US" sz="140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71600">
                <a:tc>
                  <a:txBody>
                    <a:bodyPr/>
                    <a:lstStyle/>
                    <a:p>
                      <a:pPr marL="0" marR="0">
                        <a:lnSpc>
                          <a:spcPct val="115000"/>
                        </a:lnSpc>
                        <a:spcBef>
                          <a:spcPts val="0"/>
                        </a:spcBef>
                        <a:spcAft>
                          <a:spcPts val="0"/>
                        </a:spcAft>
                      </a:pPr>
                      <a:r>
                        <a:rPr lang="en-US" sz="1400" b="1">
                          <a:solidFill>
                            <a:schemeClr val="tx1"/>
                          </a:solidFill>
                          <a:latin typeface="Calibri"/>
                          <a:ea typeface="Times New Roman"/>
                          <a:cs typeface="Arial"/>
                        </a:rPr>
                        <a:t>Corporate</a:t>
                      </a:r>
                      <a:endParaRPr lang="en-US" sz="1400">
                        <a:solidFill>
                          <a:schemeClr val="tx1"/>
                        </a:solidFill>
                        <a:latin typeface="Calibri"/>
                        <a:ea typeface="Times New Roman"/>
                        <a:cs typeface="Arial"/>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Mission-oriented Decentralized</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Results-based</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autonomy in all three areas, academic, financial and HR</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accountability in financial and HR</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0"/>
                        </a:spcBef>
                        <a:spcAft>
                          <a:spcPts val="0"/>
                        </a:spcAft>
                      </a:pPr>
                      <a:endParaRPr lang="en-US" sz="1400">
                        <a:solidFill>
                          <a:schemeClr val="tx1"/>
                        </a:solidFill>
                        <a:latin typeface="Calibri"/>
                        <a:ea typeface="Times New Roman"/>
                        <a:cs typeface="Arial"/>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1371600">
                <a:tc>
                  <a:txBody>
                    <a:bodyPr/>
                    <a:lstStyle/>
                    <a:p>
                      <a:pPr marL="0" marR="0">
                        <a:lnSpc>
                          <a:spcPct val="115000"/>
                        </a:lnSpc>
                        <a:spcBef>
                          <a:spcPts val="0"/>
                        </a:spcBef>
                        <a:spcAft>
                          <a:spcPts val="0"/>
                        </a:spcAft>
                      </a:pPr>
                      <a:r>
                        <a:rPr lang="en-US" sz="1400" b="1">
                          <a:solidFill>
                            <a:schemeClr val="tx1"/>
                          </a:solidFill>
                          <a:latin typeface="Calibri"/>
                          <a:ea typeface="Times New Roman"/>
                          <a:cs typeface="Arial"/>
                        </a:rPr>
                        <a:t>Academic</a:t>
                      </a:r>
                      <a:endParaRPr lang="en-US" sz="1400">
                        <a:solidFill>
                          <a:schemeClr val="tx1"/>
                        </a:solidFill>
                        <a:latin typeface="Calibri"/>
                        <a:ea typeface="Times New Roman"/>
                        <a:cs typeface="Arial"/>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chemeClr val="tx1"/>
                          </a:solidFill>
                          <a:latin typeface="Calibri"/>
                          <a:ea typeface="Times New Roman"/>
                          <a:cs typeface="Arial"/>
                        </a:rPr>
                        <a:t>Mission-oriented- Defined in consultation with academic staff</a:t>
                      </a: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endParaRPr lang="en-US" sz="1400" dirty="0">
                        <a:solidFill>
                          <a:schemeClr val="tx1"/>
                        </a:solidFill>
                        <a:latin typeface="Calibri"/>
                        <a:ea typeface="Times New Roman"/>
                        <a:cs typeface="Arial"/>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academic autonomy</a:t>
                      </a: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internal academic accountability</a:t>
                      </a: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participation of academic staff</a:t>
                      </a:r>
                    </a:p>
                  </a:txBody>
                  <a:tcPr marL="68580" marR="68580" marT="0" marB="0" anchor="ctr">
                    <a:lnL>
                      <a:noFill/>
                    </a:lnL>
                    <a:lnR>
                      <a:noFill/>
                    </a:lnR>
                    <a:lnT>
                      <a:noFill/>
                    </a:lnT>
                    <a:lnB>
                      <a:noFill/>
                    </a:lnB>
                  </a:tcPr>
                </a:tc>
              </a:tr>
              <a:tr h="914400">
                <a:tc>
                  <a:txBody>
                    <a:bodyPr/>
                    <a:lstStyle/>
                    <a:p>
                      <a:pPr marL="0" marR="0">
                        <a:lnSpc>
                          <a:spcPct val="115000"/>
                        </a:lnSpc>
                        <a:spcBef>
                          <a:spcPts val="0"/>
                        </a:spcBef>
                        <a:spcAft>
                          <a:spcPts val="0"/>
                        </a:spcAft>
                      </a:pPr>
                      <a:r>
                        <a:rPr lang="en-US" sz="1400" b="1">
                          <a:solidFill>
                            <a:schemeClr val="tx1"/>
                          </a:solidFill>
                          <a:latin typeface="Calibri"/>
                          <a:ea typeface="Times New Roman"/>
                          <a:cs typeface="Arial"/>
                        </a:rPr>
                        <a:t>Representational</a:t>
                      </a:r>
                      <a:endParaRPr lang="en-US" sz="1400">
                        <a:solidFill>
                          <a:schemeClr val="tx1"/>
                        </a:solidFill>
                        <a:latin typeface="Calibri"/>
                        <a:ea typeface="Times New Roman"/>
                        <a:cs typeface="Arial"/>
                      </a:endParaRPr>
                    </a:p>
                  </a:txBody>
                  <a:tcPr marL="68580" marR="68580" marT="0" marB="0" anchor="ctr">
                    <a:lnL>
                      <a:noFill/>
                    </a:lnL>
                    <a:lnR>
                      <a:noFill/>
                    </a:lnR>
                    <a:lnT>
                      <a:noFill/>
                    </a:lnT>
                    <a:lnB>
                      <a:noFill/>
                    </a:lnB>
                    <a:solidFill>
                      <a:srgbClr val="D3DFEE"/>
                    </a:solidFill>
                  </a:tcPr>
                </a:tc>
                <a:tc>
                  <a:txBody>
                    <a:bodyPr/>
                    <a:lstStyle/>
                    <a:p>
                      <a:pPr marL="0" marR="0">
                        <a:lnSpc>
                          <a:spcPct val="115000"/>
                        </a:lnSpc>
                        <a:spcBef>
                          <a:spcPts val="0"/>
                        </a:spcBef>
                        <a:spcAft>
                          <a:spcPts val="0"/>
                        </a:spcAft>
                      </a:pPr>
                      <a:endParaRPr lang="en-US" sz="1400">
                        <a:solidFill>
                          <a:schemeClr val="tx1"/>
                        </a:solidFill>
                        <a:latin typeface="Calibri"/>
                        <a:ea typeface="Calibri"/>
                        <a:cs typeface="Arial"/>
                      </a:endParaRPr>
                    </a:p>
                  </a:txBody>
                  <a:tcPr marL="68580" marR="68580" marT="0" marB="0" anchor="ctr">
                    <a:lnL>
                      <a:noFill/>
                    </a:lnL>
                    <a:lnR>
                      <a:noFill/>
                    </a:lnR>
                    <a:lnT>
                      <a:noFill/>
                    </a:lnT>
                    <a:lnB>
                      <a:noFill/>
                    </a:lnB>
                    <a:solidFill>
                      <a:srgbClr val="D3DFEE"/>
                    </a:solidFill>
                  </a:tcPr>
                </a:tc>
                <a:tc>
                  <a:txBody>
                    <a:bodyPr/>
                    <a:lstStyle/>
                    <a:p>
                      <a:pPr marL="0" marR="0">
                        <a:lnSpc>
                          <a:spcPct val="115000"/>
                        </a:lnSpc>
                        <a:spcBef>
                          <a:spcPts val="0"/>
                        </a:spcBef>
                        <a:spcAft>
                          <a:spcPts val="0"/>
                        </a:spcAft>
                      </a:pPr>
                      <a:endParaRPr lang="en-US" sz="1400">
                        <a:solidFill>
                          <a:schemeClr val="tx1"/>
                        </a:solidFill>
                        <a:latin typeface="Calibri"/>
                        <a:ea typeface="Calibri"/>
                        <a:cs typeface="Arial"/>
                      </a:endParaRPr>
                    </a:p>
                  </a:txBody>
                  <a:tcPr marL="68580" marR="68580" marT="0" marB="0" anchor="ctr">
                    <a:lnL>
                      <a:noFill/>
                    </a:lnL>
                    <a:lnR>
                      <a:noFill/>
                    </a:lnR>
                    <a:lnT>
                      <a:noFill/>
                    </a:lnT>
                    <a:lnB>
                      <a:noFill/>
                    </a:lnB>
                    <a:solidFill>
                      <a:srgbClr val="D3DFEE"/>
                    </a:solidFill>
                  </a:tcPr>
                </a:tc>
                <a:tc>
                  <a:txBody>
                    <a:bodyPr/>
                    <a:lstStyle/>
                    <a:p>
                      <a:pPr marL="0" marR="0">
                        <a:lnSpc>
                          <a:spcPct val="115000"/>
                        </a:lnSpc>
                        <a:spcBef>
                          <a:spcPts val="0"/>
                        </a:spcBef>
                        <a:spcAft>
                          <a:spcPts val="0"/>
                        </a:spcAft>
                      </a:pPr>
                      <a:endParaRPr lang="en-US" sz="1400" dirty="0">
                        <a:solidFill>
                          <a:schemeClr val="tx1"/>
                        </a:solidFill>
                        <a:latin typeface="Calibri"/>
                        <a:ea typeface="Calibri"/>
                        <a:cs typeface="Arial"/>
                      </a:endParaRPr>
                    </a:p>
                  </a:txBody>
                  <a:tcPr marL="68580" marR="68580" marT="0" marB="0" anchor="ctr">
                    <a:lnL>
                      <a:noFill/>
                    </a:lnL>
                    <a:lnR>
                      <a:noFill/>
                    </a:lnR>
                    <a:lnT>
                      <a:noFill/>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external accountability</a:t>
                      </a:r>
                    </a:p>
                  </a:txBody>
                  <a:tcPr marL="68580" marR="68580" marT="0" marB="0" anchor="ctr">
                    <a:lnL>
                      <a:noFill/>
                    </a:lnL>
                    <a:lnR>
                      <a:noFill/>
                    </a:lnR>
                    <a:lnT>
                      <a:noFill/>
                    </a:lnT>
                    <a:lnB>
                      <a:noFill/>
                    </a:lnB>
                    <a:solidFill>
                      <a:srgbClr val="D3DFEE"/>
                    </a:solidFill>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participation of stakeholders </a:t>
                      </a:r>
                    </a:p>
                  </a:txBody>
                  <a:tcPr marL="68580" marR="68580" marT="0" marB="0" anchor="ctr">
                    <a:lnL>
                      <a:noFill/>
                    </a:lnL>
                    <a:lnR>
                      <a:noFill/>
                    </a:lnR>
                    <a:lnT>
                      <a:noFill/>
                    </a:lnT>
                    <a:lnB>
                      <a:noFill/>
                    </a:lnB>
                    <a:solidFill>
                      <a:srgbClr val="D3DFEE"/>
                    </a:solidFill>
                  </a:tcPr>
                </a:tc>
              </a:tr>
              <a:tr h="1143000">
                <a:tc>
                  <a:txBody>
                    <a:bodyPr/>
                    <a:lstStyle/>
                    <a:p>
                      <a:pPr marL="0" marR="0">
                        <a:lnSpc>
                          <a:spcPct val="115000"/>
                        </a:lnSpc>
                        <a:spcBef>
                          <a:spcPts val="0"/>
                        </a:spcBef>
                        <a:spcAft>
                          <a:spcPts val="0"/>
                        </a:spcAft>
                      </a:pPr>
                      <a:r>
                        <a:rPr lang="en-US" sz="1400" b="1">
                          <a:solidFill>
                            <a:schemeClr val="tx1"/>
                          </a:solidFill>
                          <a:latin typeface="Calibri"/>
                          <a:ea typeface="Times New Roman"/>
                          <a:cs typeface="Arial"/>
                        </a:rPr>
                        <a:t>Trustee</a:t>
                      </a:r>
                      <a:endParaRPr lang="en-US" sz="1400">
                        <a:solidFill>
                          <a:schemeClr val="tx1"/>
                        </a:solidFill>
                        <a:latin typeface="Calibri"/>
                        <a:ea typeface="Times New Roman"/>
                        <a:cs typeface="Arial"/>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chemeClr val="tx1"/>
                          </a:solidFill>
                          <a:latin typeface="Calibri"/>
                          <a:ea typeface="Times New Roman"/>
                          <a:cs typeface="Arial"/>
                        </a:rPr>
                        <a:t>Mission-oriented-Defined in consultation with trustee</a:t>
                      </a: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chemeClr val="tx1"/>
                          </a:solidFill>
                          <a:latin typeface="Calibri"/>
                          <a:ea typeface="Times New Roman"/>
                          <a:cs typeface="Arial"/>
                        </a:rPr>
                        <a:t>Results-based</a:t>
                      </a: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solidFill>
                          <a:schemeClr val="tx1"/>
                        </a:solidFill>
                        <a:latin typeface="Calibri"/>
                        <a:ea typeface="Times New Roman"/>
                        <a:cs typeface="Arial"/>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chemeClr val="tx1"/>
                          </a:solidFill>
                          <a:latin typeface="Calibri"/>
                          <a:ea typeface="Times New Roman"/>
                          <a:cs typeface="Arial"/>
                        </a:rPr>
                        <a:t>High internal accountability</a:t>
                      </a: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solidFill>
                          <a:schemeClr val="tx1"/>
                        </a:solidFill>
                        <a:latin typeface="Calibri"/>
                        <a:ea typeface="Times New Roman"/>
                        <a:cs typeface="Arial"/>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fr-FR" sz="4500" dirty="0" smtClean="0"/>
              <a:t>System-</a:t>
            </a:r>
            <a:r>
              <a:rPr lang="fr-FR" sz="4500" dirty="0" err="1" smtClean="0"/>
              <a:t>wide</a:t>
            </a:r>
            <a:r>
              <a:rPr lang="fr-FR" sz="4500" dirty="0" smtClean="0"/>
              <a:t> Policy Goals</a:t>
            </a:r>
            <a:endParaRPr lang="en-US" sz="4500" dirty="0"/>
          </a:p>
        </p:txBody>
      </p:sp>
      <p:sp>
        <p:nvSpPr>
          <p:cNvPr id="4" name="Content Placeholder 3"/>
          <p:cNvSpPr>
            <a:spLocks noGrp="1"/>
          </p:cNvSpPr>
          <p:nvPr>
            <p:ph idx="1"/>
          </p:nvPr>
        </p:nvSpPr>
        <p:spPr>
          <a:xfrm>
            <a:off x="152400" y="1371600"/>
            <a:ext cx="8915400" cy="4724400"/>
          </a:xfrm>
        </p:spPr>
        <p:txBody>
          <a:bodyPr>
            <a:normAutofit fontScale="85000" lnSpcReduction="10000"/>
          </a:bodyPr>
          <a:lstStyle/>
          <a:p>
            <a:pPr>
              <a:buFont typeface="Wingdings" pitchFamily="2" charset="2"/>
              <a:buChar char="v"/>
            </a:pPr>
            <a:endParaRPr lang="fr-FR" b="1" dirty="0" smtClean="0"/>
          </a:p>
          <a:p>
            <a:r>
              <a:rPr lang="en-US" u="sng" dirty="0" smtClean="0"/>
              <a:t>Goal #1: Vision </a:t>
            </a:r>
            <a:r>
              <a:rPr lang="en-US" dirty="0" smtClean="0"/>
              <a:t>The country or government has a vision and plan for the tertiary education sector, a willingness to translate its vision into a concrete action plan, and an ability to implement and monitor reforms</a:t>
            </a:r>
          </a:p>
          <a:p>
            <a:r>
              <a:rPr lang="en-US" u="sng" dirty="0" smtClean="0"/>
              <a:t>Goal #2: Regulatory Framework</a:t>
            </a:r>
            <a:r>
              <a:rPr lang="en-US" dirty="0" smtClean="0"/>
              <a:t> The tertiary education system is governed by an appropriate regulatory framework including for private providers</a:t>
            </a:r>
          </a:p>
          <a:p>
            <a:r>
              <a:rPr lang="en-US" u="sng" dirty="0" smtClean="0"/>
              <a:t>Goal #3: Leadership </a:t>
            </a:r>
            <a:r>
              <a:rPr lang="en-US" dirty="0" smtClean="0"/>
              <a:t>The TEA has an appropriate policy on the role and functions of the boards of tertiary education institutions, as well as for the selection of the leadership of tertiary education institutions, and the respective responsibilities of the Board and leadership</a:t>
            </a:r>
          </a:p>
          <a:p>
            <a:r>
              <a:rPr lang="en-US" u="sng" dirty="0" smtClean="0"/>
              <a:t>Goal #4: Financial Autonomy and Equity</a:t>
            </a:r>
            <a:r>
              <a:rPr lang="en-US" dirty="0" smtClean="0"/>
              <a:t> The regulatory framework provides enough financial autonomy to tertiary education institutions while still promoting equity </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fr-FR" sz="4500" dirty="0" smtClean="0"/>
              <a:t>System-</a:t>
            </a:r>
            <a:r>
              <a:rPr lang="fr-FR" sz="4500" dirty="0" err="1" smtClean="0"/>
              <a:t>wide</a:t>
            </a:r>
            <a:r>
              <a:rPr lang="fr-FR" sz="4500" dirty="0" smtClean="0"/>
              <a:t> Policy Goals</a:t>
            </a:r>
            <a:endParaRPr lang="en-US" sz="4500" dirty="0"/>
          </a:p>
        </p:txBody>
      </p:sp>
      <p:sp>
        <p:nvSpPr>
          <p:cNvPr id="4" name="Content Placeholder 3"/>
          <p:cNvSpPr>
            <a:spLocks noGrp="1"/>
          </p:cNvSpPr>
          <p:nvPr>
            <p:ph idx="1"/>
          </p:nvPr>
        </p:nvSpPr>
        <p:spPr>
          <a:xfrm>
            <a:off x="152400" y="1371600"/>
            <a:ext cx="8915400" cy="5105400"/>
          </a:xfrm>
        </p:spPr>
        <p:txBody>
          <a:bodyPr>
            <a:normAutofit fontScale="92500" lnSpcReduction="10000"/>
          </a:bodyPr>
          <a:lstStyle/>
          <a:p>
            <a:pPr>
              <a:buFont typeface="Wingdings" pitchFamily="2" charset="2"/>
              <a:buChar char="v"/>
            </a:pPr>
            <a:endParaRPr lang="fr-FR" b="1" dirty="0" smtClean="0"/>
          </a:p>
          <a:p>
            <a:r>
              <a:rPr lang="en-US" u="sng" dirty="0" smtClean="0"/>
              <a:t>Goal #5: Staffing Autonomy </a:t>
            </a:r>
            <a:r>
              <a:rPr lang="en-US" dirty="0" smtClean="0"/>
              <a:t>The regulatory framework provides enough staffing autonomy to tertiary education institutions  </a:t>
            </a:r>
          </a:p>
          <a:p>
            <a:r>
              <a:rPr lang="en-US" u="sng" dirty="0" smtClean="0"/>
              <a:t>Goal #6: Academic Autonomy</a:t>
            </a:r>
            <a:r>
              <a:rPr lang="en-US" dirty="0" smtClean="0"/>
              <a:t> The regulatory framework provides enough academic autonomy to tertiary education institutions </a:t>
            </a:r>
          </a:p>
          <a:p>
            <a:r>
              <a:rPr lang="en-US" u="sng" dirty="0" smtClean="0"/>
              <a:t>Goal #7: Performance-based Funding </a:t>
            </a:r>
            <a:r>
              <a:rPr lang="en-US" dirty="0" smtClean="0"/>
              <a:t>The TEA negotiates performance targets and uses financing as incentives for institutions to achieve the targets.  </a:t>
            </a:r>
          </a:p>
          <a:p>
            <a:r>
              <a:rPr lang="en-US" u="sng" dirty="0" smtClean="0"/>
              <a:t> Goals #8: Quality assurance and transparency</a:t>
            </a:r>
            <a:r>
              <a:rPr lang="en-US" dirty="0" smtClean="0"/>
              <a:t> The TEA has an independent quality assurance and accreditation agency for both public and private institutions.  Institutions are held to specific standards of transparency around financial health, fraud, student engagement and employment of graduates.</a:t>
            </a:r>
            <a:endParaRPr lang="en-US"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rmAutofit/>
          </a:bodyPr>
          <a:lstStyle/>
          <a:p>
            <a:r>
              <a:rPr lang="fr-FR" sz="4500" dirty="0" smtClean="0"/>
              <a:t>A Note on QA and quasi-corruption</a:t>
            </a:r>
            <a:endParaRPr lang="en-US" sz="4500"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13</a:t>
            </a:fld>
            <a:endParaRPr lang="en-US"/>
          </a:p>
        </p:txBody>
      </p:sp>
      <p:graphicFrame>
        <p:nvGraphicFramePr>
          <p:cNvPr id="7" name="Table 6"/>
          <p:cNvGraphicFramePr>
            <a:graphicFrameLocks noGrp="1"/>
          </p:cNvGraphicFramePr>
          <p:nvPr/>
        </p:nvGraphicFramePr>
        <p:xfrm>
          <a:off x="228600" y="1371595"/>
          <a:ext cx="8686800" cy="5212080"/>
        </p:xfrm>
        <a:graphic>
          <a:graphicData uri="http://schemas.openxmlformats.org/drawingml/2006/table">
            <a:tbl>
              <a:tblPr/>
              <a:tblGrid>
                <a:gridCol w="7691292"/>
                <a:gridCol w="995508"/>
              </a:tblGrid>
              <a:tr h="226541">
                <a:tc>
                  <a:txBody>
                    <a:bodyPr/>
                    <a:lstStyle/>
                    <a:p>
                      <a:pPr marL="0" marR="0">
                        <a:spcBef>
                          <a:spcPts val="0"/>
                        </a:spcBef>
                        <a:spcAft>
                          <a:spcPts val="0"/>
                        </a:spcAft>
                      </a:pPr>
                      <a:r>
                        <a:rPr lang="en-US" sz="1800" dirty="0">
                          <a:latin typeface="Times New Roman"/>
                          <a:ea typeface="Times New Roman"/>
                          <a:cs typeface="Times New Roman"/>
                        </a:rPr>
                        <a:t>Question</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cs typeface="Times New Roman"/>
                        </a:rPr>
                        <a:t>Response</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41">
                <a:tc>
                  <a:txBody>
                    <a:bodyPr/>
                    <a:lstStyle/>
                    <a:p>
                      <a:pPr marL="0" marR="0">
                        <a:spcBef>
                          <a:spcPts val="0"/>
                        </a:spcBef>
                        <a:spcAft>
                          <a:spcPts val="0"/>
                        </a:spcAft>
                      </a:pPr>
                      <a:r>
                        <a:rPr lang="en-US" sz="1800" dirty="0">
                          <a:latin typeface="Times New Roman"/>
                          <a:ea typeface="Times New Roman"/>
                          <a:cs typeface="Times New Roman"/>
                        </a:rPr>
                        <a:t>Share of household with positive value for annual </a:t>
                      </a:r>
                      <a:r>
                        <a:rPr lang="en-US" sz="1800" dirty="0" smtClean="0">
                          <a:latin typeface="Times New Roman"/>
                          <a:ea typeface="Times New Roman"/>
                          <a:cs typeface="Times New Roman"/>
                        </a:rPr>
                        <a:t>official </a:t>
                      </a:r>
                      <a:r>
                        <a:rPr lang="en-US" sz="1800" dirty="0">
                          <a:latin typeface="Times New Roman"/>
                          <a:ea typeface="Times New Roman"/>
                          <a:cs typeface="Times New Roman"/>
                        </a:rPr>
                        <a:t>school cost</a:t>
                      </a:r>
                      <a:endParaRPr lang="en-US" sz="1800" dirty="0">
                        <a:latin typeface="Cambria"/>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95.7%</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26541">
                <a:tc>
                  <a:txBody>
                    <a:bodyPr/>
                    <a:lstStyle/>
                    <a:p>
                      <a:pPr marL="0" marR="0">
                        <a:spcBef>
                          <a:spcPts val="0"/>
                        </a:spcBef>
                        <a:spcAft>
                          <a:spcPts val="0"/>
                        </a:spcAft>
                      </a:pPr>
                      <a:r>
                        <a:rPr lang="en-US" sz="1800">
                          <a:latin typeface="Times New Roman"/>
                          <a:ea typeface="Times New Roman"/>
                          <a:cs typeface="Times New Roman"/>
                        </a:rPr>
                        <a:t>Share of household with positive value for annual unofficial school cost</a:t>
                      </a:r>
                      <a:endParaRPr lang="en-US" sz="180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44.1%</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Annual official school cost</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smtClean="0">
                          <a:latin typeface="Times New Roman"/>
                          <a:ea typeface="Times New Roman"/>
                          <a:cs typeface="Times New Roman"/>
                        </a:rPr>
                        <a:t>1.2M</a:t>
                      </a:r>
                      <a:endParaRPr lang="en-US" sz="1800" dirty="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Annual unofficial school cost</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smtClean="0">
                          <a:latin typeface="Times New Roman"/>
                          <a:ea typeface="Times New Roman"/>
                          <a:cs typeface="Times New Roman"/>
                        </a:rPr>
                        <a:t>0.4M</a:t>
                      </a:r>
                      <a:endParaRPr lang="en-US" sz="1800" dirty="0">
                        <a:latin typeface="Cambria"/>
                        <a:ea typeface="Times New Roman"/>
                        <a:cs typeface="Times New Roman"/>
                      </a:endParaRPr>
                    </a:p>
                  </a:txBody>
                  <a:tcPr marL="68580" marR="68580" marT="0" marB="0" anchor="ctr">
                    <a:lnL>
                      <a:noFill/>
                    </a:lnL>
                    <a:lnR>
                      <a:noFill/>
                    </a:lnR>
                    <a:lnT>
                      <a:noFill/>
                    </a:lnT>
                    <a:lnB>
                      <a:noFill/>
                    </a:lnB>
                  </a:tcPr>
                </a:tc>
              </a:tr>
              <a:tr h="259085">
                <a:tc>
                  <a:txBody>
                    <a:bodyPr/>
                    <a:lstStyle/>
                    <a:p>
                      <a:pPr marL="0" marR="0">
                        <a:spcBef>
                          <a:spcPts val="0"/>
                        </a:spcBef>
                        <a:spcAft>
                          <a:spcPts val="0"/>
                        </a:spcAft>
                      </a:pPr>
                      <a:r>
                        <a:rPr lang="en-US" sz="1800" dirty="0">
                          <a:latin typeface="Times New Roman"/>
                          <a:ea typeface="Times New Roman"/>
                          <a:cs typeface="Times New Roman"/>
                        </a:rPr>
                        <a:t>Did you or anyone in your family </a:t>
                      </a:r>
                      <a:r>
                        <a:rPr lang="en-US" sz="1800" dirty="0" smtClean="0">
                          <a:latin typeface="Times New Roman"/>
                          <a:ea typeface="Times New Roman"/>
                          <a:cs typeface="Times New Roman"/>
                        </a:rPr>
                        <a:t>make unofficial </a:t>
                      </a:r>
                      <a:r>
                        <a:rPr lang="en-US" sz="1800" dirty="0">
                          <a:latin typeface="Times New Roman"/>
                          <a:ea typeface="Times New Roman"/>
                          <a:cs typeface="Times New Roman"/>
                        </a:rPr>
                        <a:t>payments to get </a:t>
                      </a:r>
                      <a:r>
                        <a:rPr lang="en-US" sz="1800" dirty="0" smtClean="0">
                          <a:latin typeface="Times New Roman"/>
                          <a:ea typeface="Times New Roman"/>
                          <a:cs typeface="Times New Roman"/>
                        </a:rPr>
                        <a:t>admission?</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endParaRPr lang="en-US" sz="1800">
                        <a:latin typeface="Calibri"/>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Yes</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27.2%</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No</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Times New Roman"/>
                          <a:ea typeface="Times New Roman"/>
                          <a:cs typeface="Times New Roman"/>
                        </a:rPr>
                        <a:t>72.8%</a:t>
                      </a:r>
                      <a:endParaRPr lang="en-US" sz="1800" dirty="0">
                        <a:latin typeface="Cambria"/>
                        <a:ea typeface="Times New Roman"/>
                        <a:cs typeface="Times New Roman"/>
                      </a:endParaRPr>
                    </a:p>
                  </a:txBody>
                  <a:tcPr marL="68580" marR="68580" marT="0" marB="0" anchor="ctr">
                    <a:lnL>
                      <a:noFill/>
                    </a:lnL>
                    <a:lnR>
                      <a:noFill/>
                    </a:lnR>
                    <a:lnT>
                      <a:noFill/>
                    </a:lnT>
                    <a:lnB>
                      <a:noFill/>
                    </a:lnB>
                  </a:tcPr>
                </a:tc>
              </a:tr>
              <a:tr h="249194">
                <a:tc>
                  <a:txBody>
                    <a:bodyPr/>
                    <a:lstStyle/>
                    <a:p>
                      <a:pPr marL="0" marR="0">
                        <a:spcBef>
                          <a:spcPts val="0"/>
                        </a:spcBef>
                        <a:spcAft>
                          <a:spcPts val="0"/>
                        </a:spcAft>
                      </a:pPr>
                      <a:r>
                        <a:rPr lang="en-US" sz="1800" dirty="0">
                          <a:latin typeface="Times New Roman"/>
                          <a:ea typeface="Times New Roman"/>
                          <a:cs typeface="Times New Roman"/>
                        </a:rPr>
                        <a:t>It is common for parents to make some “unofficial payments” to gain </a:t>
                      </a:r>
                      <a:r>
                        <a:rPr lang="en-US" sz="1800" dirty="0" smtClean="0">
                          <a:latin typeface="Times New Roman"/>
                          <a:ea typeface="Times New Roman"/>
                          <a:cs typeface="Times New Roman"/>
                        </a:rPr>
                        <a:t>admission?</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endParaRPr lang="en-US" sz="1800" dirty="0">
                        <a:latin typeface="Calibri"/>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Never</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1.1%</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Seldom</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2.2%</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Sometimes</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43.0%</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Frequently</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47.3%</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Always</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6.5%</a:t>
                      </a:r>
                      <a:endParaRPr lang="en-US" sz="1800">
                        <a:latin typeface="Cambria"/>
                        <a:ea typeface="Times New Roman"/>
                        <a:cs typeface="Times New Roman"/>
                      </a:endParaRPr>
                    </a:p>
                  </a:txBody>
                  <a:tcPr marL="68580" marR="68580" marT="0" marB="0" anchor="ctr">
                    <a:lnL>
                      <a:noFill/>
                    </a:lnL>
                    <a:lnR>
                      <a:noFill/>
                    </a:lnR>
                    <a:lnT>
                      <a:noFill/>
                    </a:lnT>
                    <a:lnB>
                      <a:noFill/>
                    </a:lnB>
                  </a:tcPr>
                </a:tc>
              </a:tr>
              <a:tr h="249194">
                <a:tc>
                  <a:txBody>
                    <a:bodyPr/>
                    <a:lstStyle/>
                    <a:p>
                      <a:pPr marL="0" marR="0">
                        <a:spcBef>
                          <a:spcPts val="0"/>
                        </a:spcBef>
                        <a:spcAft>
                          <a:spcPts val="0"/>
                        </a:spcAft>
                      </a:pPr>
                      <a:r>
                        <a:rPr lang="en-US" sz="1800" dirty="0">
                          <a:latin typeface="Times New Roman"/>
                          <a:ea typeface="Times New Roman"/>
                          <a:cs typeface="Times New Roman"/>
                        </a:rPr>
                        <a:t>When unofficial payments are required, </a:t>
                      </a:r>
                      <a:r>
                        <a:rPr lang="en-US" sz="1800" dirty="0" smtClean="0">
                          <a:latin typeface="Times New Roman"/>
                          <a:ea typeface="Times New Roman"/>
                          <a:cs typeface="Times New Roman"/>
                        </a:rPr>
                        <a:t>how is it done?</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endParaRPr lang="en-US" sz="1800">
                        <a:latin typeface="Calibri"/>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A school official indicates or asks for a payment</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30.3%</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The parent or family member offer a payment on his/her own accord</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37.1%</a:t>
                      </a:r>
                      <a:endParaRPr lang="en-US" sz="1800">
                        <a:latin typeface="Cambria"/>
                        <a:ea typeface="Times New Roman"/>
                        <a:cs typeface="Times New Roman"/>
                      </a:endParaRPr>
                    </a:p>
                  </a:txBody>
                  <a:tcPr marL="68580" marR="68580" marT="0" marB="0" anchor="ctr">
                    <a:lnL>
                      <a:noFill/>
                    </a:lnL>
                    <a:lnR>
                      <a:noFill/>
                    </a:lnR>
                    <a:lnT>
                      <a:noFill/>
                    </a:lnT>
                    <a:lnB>
                      <a:noFill/>
                    </a:lnB>
                  </a:tcPr>
                </a:tc>
              </a:tr>
              <a:tr h="226541">
                <a:tc>
                  <a:txBody>
                    <a:bodyPr/>
                    <a:lstStyle/>
                    <a:p>
                      <a:pPr marL="0" marR="0">
                        <a:spcBef>
                          <a:spcPts val="0"/>
                        </a:spcBef>
                        <a:spcAft>
                          <a:spcPts val="0"/>
                        </a:spcAft>
                      </a:pPr>
                      <a:r>
                        <a:rPr lang="en-US" sz="1800" dirty="0">
                          <a:latin typeface="Times New Roman"/>
                          <a:ea typeface="Times New Roman"/>
                          <a:cs typeface="Times New Roman"/>
                        </a:rPr>
                        <a:t>     It is known before hand how to pay and how much to pay, so it is not discussed</a:t>
                      </a:r>
                      <a:endParaRPr lang="en-US" sz="1800" dirty="0">
                        <a:latin typeface="Cambria"/>
                        <a:ea typeface="Times New Roman"/>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latin typeface="Times New Roman"/>
                          <a:ea typeface="Times New Roman"/>
                          <a:cs typeface="Times New Roman"/>
                        </a:rPr>
                        <a:t>32.6%</a:t>
                      </a:r>
                      <a:endParaRPr lang="en-US" sz="1800" dirty="0">
                        <a:latin typeface="Cambria"/>
                        <a:ea typeface="Times New Roman"/>
                        <a:cs typeface="Times New Roman"/>
                      </a:endParaRPr>
                    </a:p>
                  </a:txBody>
                  <a:tcPr marL="68580" marR="6858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Institution-level: MENA University Governance Screening Card</a:t>
            </a:r>
            <a:endParaRPr lang="en-US" dirty="0"/>
          </a:p>
        </p:txBody>
      </p:sp>
      <p:sp>
        <p:nvSpPr>
          <p:cNvPr id="3" name="Content Placeholder 2"/>
          <p:cNvSpPr>
            <a:spLocks noGrp="1"/>
          </p:cNvSpPr>
          <p:nvPr>
            <p:ph idx="1"/>
          </p:nvPr>
        </p:nvSpPr>
        <p:spPr/>
        <p:txBody>
          <a:bodyPr>
            <a:normAutofit fontScale="92500"/>
          </a:bodyPr>
          <a:lstStyle/>
          <a:p>
            <a:pPr lvl="0"/>
            <a:r>
              <a:rPr lang="en-US" dirty="0" smtClean="0"/>
              <a:t>Tool to assess to what extent Universities are following good Governance practices aligned with their Institutional Goals, but also to allow Universities monitor their progress and compare themselves with other institutions</a:t>
            </a:r>
          </a:p>
          <a:p>
            <a:r>
              <a:rPr lang="en-US" dirty="0" smtClean="0"/>
              <a:t>Inspiration:</a:t>
            </a:r>
          </a:p>
          <a:p>
            <a:pPr lvl="1"/>
            <a:r>
              <a:rPr lang="en-US" dirty="0" smtClean="0"/>
              <a:t>Guidelines and Good Practice Codes that have been revised by OECD</a:t>
            </a:r>
          </a:p>
          <a:p>
            <a:pPr lvl="1"/>
            <a:r>
              <a:rPr lang="en-US" dirty="0" smtClean="0"/>
              <a:t>Autonomy Score Card- European University Association</a:t>
            </a:r>
          </a:p>
          <a:p>
            <a:pPr lvl="1"/>
            <a:r>
              <a:rPr lang="en-US" dirty="0" smtClean="0"/>
              <a:t>CUC in the UK</a:t>
            </a:r>
          </a:p>
          <a:p>
            <a:pPr lvl="1"/>
            <a:r>
              <a:rPr lang="en-US" dirty="0" smtClean="0"/>
              <a:t>Benchmarking guidelines- Australian Universities</a:t>
            </a:r>
          </a:p>
          <a:p>
            <a:pPr lvl="1"/>
            <a:r>
              <a:rPr lang="en-US" dirty="0" smtClean="0"/>
              <a:t>West Coast Guidelines, USA</a:t>
            </a:r>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2BEC45E5-4570-4E14-98BA-AB6CE3170507}"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fr-FR" sz="4500" dirty="0" smtClean="0"/>
              <a:t>Institution-</a:t>
            </a:r>
            <a:r>
              <a:rPr lang="fr-FR" sz="4500" dirty="0" err="1" smtClean="0"/>
              <a:t>level</a:t>
            </a:r>
            <a:r>
              <a:rPr lang="fr-FR" sz="4500" dirty="0" smtClean="0"/>
              <a:t> screening </a:t>
            </a:r>
            <a:r>
              <a:rPr lang="fr-FR" sz="4500" dirty="0" err="1" smtClean="0"/>
              <a:t>card</a:t>
            </a:r>
            <a:endParaRPr lang="en-US" sz="4500" dirty="0"/>
          </a:p>
        </p:txBody>
      </p:sp>
      <p:sp>
        <p:nvSpPr>
          <p:cNvPr id="4" name="Content Placeholder 3"/>
          <p:cNvSpPr>
            <a:spLocks noGrp="1"/>
          </p:cNvSpPr>
          <p:nvPr>
            <p:ph idx="1"/>
          </p:nvPr>
        </p:nvSpPr>
        <p:spPr>
          <a:xfrm>
            <a:off x="152400" y="1524000"/>
            <a:ext cx="8915400" cy="4724400"/>
          </a:xfrm>
        </p:spPr>
        <p:txBody>
          <a:bodyPr>
            <a:normAutofit fontScale="85000" lnSpcReduction="20000"/>
          </a:bodyPr>
          <a:lstStyle/>
          <a:p>
            <a:pPr>
              <a:buFont typeface="Wingdings" pitchFamily="2" charset="2"/>
              <a:buChar char="v"/>
            </a:pPr>
            <a:endParaRPr lang="fr-FR" b="1" dirty="0" smtClean="0"/>
          </a:p>
          <a:p>
            <a:pPr>
              <a:buFont typeface="Wingdings" pitchFamily="2" charset="2"/>
              <a:buChar char="v"/>
            </a:pPr>
            <a:r>
              <a:rPr lang="fr-FR" b="1" dirty="0" smtClean="0"/>
              <a:t>DIMENSION 1: CONTEXT, MISSION and GOALS </a:t>
            </a:r>
            <a:endParaRPr lang="fr-FR" dirty="0" smtClean="0"/>
          </a:p>
          <a:p>
            <a:pPr>
              <a:buNone/>
            </a:pPr>
            <a:r>
              <a:rPr lang="fr-FR" dirty="0" smtClean="0"/>
              <a:t>	</a:t>
            </a:r>
            <a:r>
              <a:rPr lang="en-US" i="1" dirty="0" smtClean="0"/>
              <a:t>Are the missions of the University formally  stated?</a:t>
            </a:r>
            <a:endParaRPr lang="en-US" dirty="0" smtClean="0"/>
          </a:p>
          <a:p>
            <a:pPr>
              <a:buNone/>
            </a:pPr>
            <a:endParaRPr lang="fr-FR" dirty="0" smtClean="0"/>
          </a:p>
          <a:p>
            <a:pPr>
              <a:buFont typeface="Wingdings" pitchFamily="2" charset="2"/>
              <a:buChar char="v"/>
            </a:pPr>
            <a:r>
              <a:rPr lang="fr-FR" b="1" dirty="0" smtClean="0"/>
              <a:t>DIMENSION </a:t>
            </a:r>
            <a:r>
              <a:rPr lang="fr-FR" b="1" dirty="0"/>
              <a:t>2</a:t>
            </a:r>
            <a:r>
              <a:rPr lang="fr-FR" b="1" dirty="0" smtClean="0"/>
              <a:t>: </a:t>
            </a:r>
            <a:r>
              <a:rPr lang="fr-FR" b="1" dirty="0"/>
              <a:t>MANAGEMENT </a:t>
            </a:r>
            <a:endParaRPr lang="fr-FR" dirty="0" smtClean="0"/>
          </a:p>
          <a:p>
            <a:pPr>
              <a:buNone/>
            </a:pPr>
            <a:r>
              <a:rPr lang="fr-FR" dirty="0" smtClean="0"/>
              <a:t> 	</a:t>
            </a:r>
            <a:r>
              <a:rPr lang="en-US" i="1" dirty="0" smtClean="0"/>
              <a:t>Are the management mechanisms results-based or traditional?</a:t>
            </a:r>
            <a:endParaRPr lang="en-US" dirty="0" smtClean="0"/>
          </a:p>
          <a:p>
            <a:pPr>
              <a:buNone/>
            </a:pPr>
            <a:endParaRPr lang="fr-FR" dirty="0" smtClean="0"/>
          </a:p>
          <a:p>
            <a:pPr>
              <a:buFont typeface="Wingdings" pitchFamily="2" charset="2"/>
              <a:buChar char="v"/>
            </a:pPr>
            <a:r>
              <a:rPr lang="fr-FR" b="1" dirty="0" smtClean="0"/>
              <a:t>DIMENSION 3: </a:t>
            </a:r>
            <a:r>
              <a:rPr lang="fr-FR" b="1" dirty="0"/>
              <a:t>AUTONOMY </a:t>
            </a:r>
            <a:endParaRPr lang="fr-FR" dirty="0" smtClean="0"/>
          </a:p>
          <a:p>
            <a:pPr>
              <a:buNone/>
            </a:pPr>
            <a:r>
              <a:rPr lang="fr-FR" dirty="0" smtClean="0"/>
              <a:t> 	</a:t>
            </a:r>
            <a:r>
              <a:rPr lang="en-US" i="1" dirty="0" smtClean="0"/>
              <a:t>What is the degree of academic, HR Management, and financial autonomy?</a:t>
            </a:r>
            <a:endParaRPr lang="en-US" dirty="0" smtClean="0"/>
          </a:p>
          <a:p>
            <a:pPr>
              <a:buNone/>
            </a:pPr>
            <a:endParaRPr lang="fr-FR" dirty="0" smtClean="0"/>
          </a:p>
          <a:p>
            <a:pPr>
              <a:buFont typeface="Wingdings" pitchFamily="2" charset="2"/>
              <a:buChar char="v"/>
            </a:pPr>
            <a:r>
              <a:rPr lang="fr-FR" b="1" dirty="0" smtClean="0"/>
              <a:t>DIMENSION </a:t>
            </a:r>
            <a:r>
              <a:rPr lang="fr-FR" b="1" dirty="0"/>
              <a:t>4</a:t>
            </a:r>
            <a:r>
              <a:rPr lang="fr-FR" b="1" dirty="0" smtClean="0"/>
              <a:t>: </a:t>
            </a:r>
            <a:r>
              <a:rPr lang="fr-FR" b="1" dirty="0"/>
              <a:t>ACCOUNTABILITY </a:t>
            </a:r>
            <a:r>
              <a:rPr lang="fr-FR" b="1" dirty="0" smtClean="0"/>
              <a:t>AND PARTICIPATION</a:t>
            </a:r>
            <a:r>
              <a:rPr lang="fr-FR" dirty="0" smtClean="0"/>
              <a:t>	</a:t>
            </a:r>
          </a:p>
          <a:p>
            <a:pPr>
              <a:buNone/>
            </a:pPr>
            <a:r>
              <a:rPr lang="fr-FR" dirty="0" smtClean="0"/>
              <a:t> 	</a:t>
            </a:r>
            <a:r>
              <a:rPr lang="en-US" i="1" dirty="0" smtClean="0"/>
              <a:t>How much is the university held responsible </a:t>
            </a:r>
            <a:r>
              <a:rPr lang="en-US" i="1" dirty="0" err="1" smtClean="0"/>
              <a:t>vis</a:t>
            </a:r>
            <a:r>
              <a:rPr lang="en-US" i="1" dirty="0" smtClean="0"/>
              <a:t> </a:t>
            </a:r>
            <a:r>
              <a:rPr lang="en-US" i="1" dirty="0" err="1" smtClean="0"/>
              <a:t>à</a:t>
            </a:r>
            <a:r>
              <a:rPr lang="en-US" i="1" dirty="0" smtClean="0"/>
              <a:t> </a:t>
            </a:r>
            <a:r>
              <a:rPr lang="en-US" i="1" dirty="0" err="1" smtClean="0"/>
              <a:t>vis</a:t>
            </a:r>
            <a:r>
              <a:rPr lang="en-US" i="1" dirty="0" smtClean="0"/>
              <a:t> its stakeholders?</a:t>
            </a:r>
            <a:endParaRPr lang="en-US" dirty="0" smtClean="0"/>
          </a:p>
          <a:p>
            <a:pPr>
              <a:buNone/>
            </a:pPr>
            <a:r>
              <a:rPr lang="fr-FR" dirty="0" smtClean="0"/>
              <a:t>	</a:t>
            </a:r>
            <a:r>
              <a:rPr lang="en-US" i="1" dirty="0" smtClean="0"/>
              <a:t>Do the stakeholders have a voice in decision making?</a:t>
            </a: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fr-FR" sz="4500" dirty="0" err="1" smtClean="0"/>
              <a:t>Example</a:t>
            </a:r>
            <a:r>
              <a:rPr lang="fr-FR" sz="4500" dirty="0" smtClean="0"/>
              <a:t> of </a:t>
            </a:r>
            <a:r>
              <a:rPr lang="fr-FR" sz="4500" dirty="0" err="1" smtClean="0"/>
              <a:t>Autonomy</a:t>
            </a:r>
            <a:r>
              <a:rPr lang="fr-FR" sz="4500" dirty="0" smtClean="0"/>
              <a:t> - Financial</a:t>
            </a:r>
            <a:endParaRPr lang="en-US" sz="4500" dirty="0"/>
          </a:p>
        </p:txBody>
      </p:sp>
      <p:sp>
        <p:nvSpPr>
          <p:cNvPr id="4" name="Content Placeholder 3"/>
          <p:cNvSpPr>
            <a:spLocks noGrp="1"/>
          </p:cNvSpPr>
          <p:nvPr>
            <p:ph idx="1"/>
          </p:nvPr>
        </p:nvSpPr>
        <p:spPr>
          <a:xfrm>
            <a:off x="152400" y="1524000"/>
            <a:ext cx="8915400" cy="5334000"/>
          </a:xfrm>
        </p:spPr>
        <p:txBody>
          <a:bodyPr>
            <a:normAutofit/>
          </a:bodyPr>
          <a:lstStyle/>
          <a:p>
            <a:pPr>
              <a:buFont typeface="Wingdings" pitchFamily="2" charset="2"/>
              <a:buChar char="v"/>
            </a:pPr>
            <a:r>
              <a:rPr lang="en-US" dirty="0" smtClean="0"/>
              <a:t>Financial autonomy - ability of universities to: </a:t>
            </a:r>
          </a:p>
          <a:p>
            <a:pPr lvl="1">
              <a:buFont typeface="Wingdings" pitchFamily="2" charset="2"/>
              <a:buChar char="v"/>
            </a:pPr>
            <a:r>
              <a:rPr lang="en-US" dirty="0" smtClean="0"/>
              <a:t>set tuition fees</a:t>
            </a:r>
          </a:p>
          <a:p>
            <a:pPr lvl="1">
              <a:buFont typeface="Wingdings" pitchFamily="2" charset="2"/>
              <a:buChar char="v"/>
            </a:pPr>
            <a:r>
              <a:rPr lang="en-US" dirty="0" smtClean="0"/>
              <a:t>accumulate reserves</a:t>
            </a:r>
          </a:p>
          <a:p>
            <a:pPr lvl="1">
              <a:buFont typeface="Wingdings" pitchFamily="2" charset="2"/>
              <a:buChar char="v"/>
            </a:pPr>
            <a:r>
              <a:rPr lang="en-US" dirty="0" smtClean="0"/>
              <a:t>keep surplus on state funding</a:t>
            </a:r>
          </a:p>
          <a:p>
            <a:pPr lvl="1">
              <a:buFont typeface="Wingdings" pitchFamily="2" charset="2"/>
              <a:buChar char="v"/>
            </a:pPr>
            <a:r>
              <a:rPr lang="en-US" dirty="0" smtClean="0"/>
              <a:t>borrow money</a:t>
            </a:r>
          </a:p>
          <a:p>
            <a:pPr lvl="1">
              <a:buFont typeface="Wingdings" pitchFamily="2" charset="2"/>
              <a:buChar char="v"/>
            </a:pPr>
            <a:r>
              <a:rPr lang="en-US" dirty="0" smtClean="0"/>
              <a:t>invest money in financial or physical assets</a:t>
            </a:r>
          </a:p>
          <a:p>
            <a:pPr lvl="1">
              <a:buFont typeface="Wingdings" pitchFamily="2" charset="2"/>
              <a:buChar char="v"/>
            </a:pPr>
            <a:r>
              <a:rPr lang="en-US" dirty="0" smtClean="0"/>
              <a:t>own and sell the land and buildings they occupy</a:t>
            </a:r>
          </a:p>
          <a:p>
            <a:pPr lvl="1">
              <a:buFont typeface="Wingdings" pitchFamily="2" charset="2"/>
              <a:buChar char="v"/>
            </a:pPr>
            <a:r>
              <a:rPr lang="en-US" dirty="0" smtClean="0"/>
              <a:t>deliver contractual services;</a:t>
            </a:r>
          </a:p>
          <a:p>
            <a:pPr lvl="1">
              <a:buFont typeface="Wingdings" pitchFamily="2" charset="2"/>
              <a:buChar char="v"/>
            </a:pPr>
            <a:r>
              <a:rPr lang="en-US" dirty="0" smtClean="0"/>
              <a:t>attract funds on a competitive basis.</a:t>
            </a:r>
          </a:p>
        </p:txBody>
      </p:sp>
      <p:sp>
        <p:nvSpPr>
          <p:cNvPr id="5" name="Slide Number Placeholder 4"/>
          <p:cNvSpPr>
            <a:spLocks noGrp="1"/>
          </p:cNvSpPr>
          <p:nvPr>
            <p:ph type="sldNum" sz="quarter" idx="12"/>
          </p:nvPr>
        </p:nvSpPr>
        <p:spPr/>
        <p:txBody>
          <a:bodyPr/>
          <a:lstStyle/>
          <a:p>
            <a:fld id="{2BEC45E5-4570-4E14-98BA-AB6CE317050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fr-FR" sz="4500" dirty="0" err="1" smtClean="0"/>
              <a:t>Example</a:t>
            </a:r>
            <a:r>
              <a:rPr lang="fr-FR" sz="4500" dirty="0" smtClean="0"/>
              <a:t> of </a:t>
            </a:r>
            <a:r>
              <a:rPr lang="fr-FR" sz="4500" dirty="0" err="1" smtClean="0"/>
              <a:t>Autonomy</a:t>
            </a:r>
            <a:r>
              <a:rPr lang="fr-FR" sz="4500" dirty="0" smtClean="0"/>
              <a:t> - </a:t>
            </a:r>
            <a:r>
              <a:rPr lang="fr-FR" sz="4500" dirty="0" err="1" smtClean="0"/>
              <a:t>Academic</a:t>
            </a:r>
            <a:endParaRPr lang="en-US" sz="4500" dirty="0"/>
          </a:p>
        </p:txBody>
      </p:sp>
      <p:sp>
        <p:nvSpPr>
          <p:cNvPr id="4" name="Content Placeholder 3"/>
          <p:cNvSpPr>
            <a:spLocks noGrp="1"/>
          </p:cNvSpPr>
          <p:nvPr>
            <p:ph idx="1"/>
          </p:nvPr>
        </p:nvSpPr>
        <p:spPr>
          <a:xfrm>
            <a:off x="152400" y="1524000"/>
            <a:ext cx="8915400" cy="5334000"/>
          </a:xfrm>
        </p:spPr>
        <p:txBody>
          <a:bodyPr>
            <a:normAutofit/>
          </a:bodyPr>
          <a:lstStyle/>
          <a:p>
            <a:pPr>
              <a:buFont typeface="Wingdings" pitchFamily="2" charset="2"/>
              <a:buChar char="v"/>
            </a:pPr>
            <a:r>
              <a:rPr lang="en-US" dirty="0" smtClean="0"/>
              <a:t>Academic autonomy</a:t>
            </a:r>
          </a:p>
          <a:p>
            <a:pPr lvl="1">
              <a:buFont typeface="Wingdings" pitchFamily="2" charset="2"/>
              <a:buChar char="v"/>
            </a:pPr>
            <a:r>
              <a:rPr lang="en-US" dirty="0" smtClean="0"/>
              <a:t>Responsibility for curriculum design</a:t>
            </a:r>
          </a:p>
          <a:p>
            <a:pPr lvl="1">
              <a:buFont typeface="Wingdings" pitchFamily="2" charset="2"/>
              <a:buChar char="v"/>
            </a:pPr>
            <a:r>
              <a:rPr lang="en-US" dirty="0" smtClean="0"/>
              <a:t>Extent to which universities are autonomous to introduce or cancel degree programs and to determine academic structure</a:t>
            </a:r>
          </a:p>
          <a:p>
            <a:pPr lvl="1">
              <a:buFont typeface="Wingdings" pitchFamily="2" charset="2"/>
              <a:buChar char="v"/>
            </a:pPr>
            <a:r>
              <a:rPr lang="en-US" dirty="0" smtClean="0"/>
              <a:t>Overall number of students</a:t>
            </a:r>
          </a:p>
          <a:p>
            <a:pPr lvl="1">
              <a:buFont typeface="Wingdings" pitchFamily="2" charset="2"/>
              <a:buChar char="v"/>
            </a:pPr>
            <a:r>
              <a:rPr lang="en-US" dirty="0" smtClean="0"/>
              <a:t>Admissions criteria</a:t>
            </a:r>
          </a:p>
          <a:p>
            <a:pPr lvl="1">
              <a:buFont typeface="Wingdings" pitchFamily="2" charset="2"/>
              <a:buChar char="v"/>
            </a:pPr>
            <a:r>
              <a:rPr lang="en-US" dirty="0" smtClean="0"/>
              <a:t>Admissions per discipline;</a:t>
            </a:r>
          </a:p>
          <a:p>
            <a:pPr lvl="1">
              <a:buFont typeface="Wingdings" pitchFamily="2" charset="2"/>
              <a:buChar char="v"/>
            </a:pPr>
            <a:r>
              <a:rPr lang="en-US" dirty="0" smtClean="0"/>
              <a:t>Evaluation of programs;</a:t>
            </a:r>
          </a:p>
          <a:p>
            <a:pPr lvl="1">
              <a:buFont typeface="Wingdings" pitchFamily="2" charset="2"/>
              <a:buChar char="v"/>
            </a:pPr>
            <a:r>
              <a:rPr lang="en-US" dirty="0" smtClean="0"/>
              <a:t>Evaluation of learning outcomes</a:t>
            </a:r>
          </a:p>
          <a:p>
            <a:pPr lvl="1">
              <a:buFont typeface="Wingdings" pitchFamily="2" charset="2"/>
              <a:buChar char="v"/>
            </a:pPr>
            <a:r>
              <a:rPr lang="en-US" dirty="0" smtClean="0"/>
              <a:t>Teaching methodologies.</a:t>
            </a:r>
          </a:p>
          <a:p>
            <a:pPr lvl="1">
              <a:buFont typeface="Wingdings" pitchFamily="2" charset="2"/>
              <a:buChar char="v"/>
            </a:pPr>
            <a:endParaRPr lang="en-US" dirty="0" smtClean="0"/>
          </a:p>
        </p:txBody>
      </p:sp>
      <p:sp>
        <p:nvSpPr>
          <p:cNvPr id="5" name="Slide Number Placeholder 4"/>
          <p:cNvSpPr>
            <a:spLocks noGrp="1"/>
          </p:cNvSpPr>
          <p:nvPr>
            <p:ph type="sldNum" sz="quarter" idx="12"/>
          </p:nvPr>
        </p:nvSpPr>
        <p:spPr/>
        <p:txBody>
          <a:bodyPr/>
          <a:lstStyle/>
          <a:p>
            <a:fld id="{2BEC45E5-4570-4E14-98BA-AB6CE317050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fr-FR" sz="4500" dirty="0" err="1" smtClean="0"/>
              <a:t>Example</a:t>
            </a:r>
            <a:r>
              <a:rPr lang="fr-FR" sz="4500" dirty="0" smtClean="0"/>
              <a:t> of </a:t>
            </a:r>
            <a:r>
              <a:rPr lang="fr-FR" sz="4500" dirty="0" err="1" smtClean="0"/>
              <a:t>Autonomy</a:t>
            </a:r>
            <a:r>
              <a:rPr lang="fr-FR" sz="4500" dirty="0" smtClean="0"/>
              <a:t> – HR</a:t>
            </a:r>
            <a:endParaRPr lang="en-US" sz="4500" dirty="0"/>
          </a:p>
        </p:txBody>
      </p:sp>
      <p:sp>
        <p:nvSpPr>
          <p:cNvPr id="4" name="Content Placeholder 3"/>
          <p:cNvSpPr>
            <a:spLocks noGrp="1"/>
          </p:cNvSpPr>
          <p:nvPr>
            <p:ph idx="1"/>
          </p:nvPr>
        </p:nvSpPr>
        <p:spPr>
          <a:xfrm>
            <a:off x="152400" y="1524000"/>
            <a:ext cx="8915400" cy="5334000"/>
          </a:xfrm>
        </p:spPr>
        <p:txBody>
          <a:bodyPr>
            <a:normAutofit/>
          </a:bodyPr>
          <a:lstStyle/>
          <a:p>
            <a:pPr>
              <a:buFont typeface="Wingdings" pitchFamily="2" charset="2"/>
              <a:buChar char="v"/>
            </a:pPr>
            <a:r>
              <a:rPr lang="en-US" dirty="0" smtClean="0"/>
              <a:t>Human Resources autonomy</a:t>
            </a:r>
          </a:p>
          <a:p>
            <a:pPr lvl="1">
              <a:buFont typeface="Wingdings" pitchFamily="2" charset="2"/>
              <a:buChar char="v"/>
            </a:pPr>
            <a:r>
              <a:rPr lang="en-US" dirty="0" smtClean="0"/>
              <a:t>Recruitment procedures for appointment of academic and other staff – hiring and firing</a:t>
            </a:r>
          </a:p>
          <a:p>
            <a:pPr lvl="1">
              <a:buFont typeface="Wingdings" pitchFamily="2" charset="2"/>
              <a:buChar char="v"/>
            </a:pPr>
            <a:r>
              <a:rPr lang="en-US" dirty="0" smtClean="0"/>
              <a:t>Status of employees (whether they are considered civil servants or not)</a:t>
            </a:r>
          </a:p>
          <a:p>
            <a:pPr lvl="1">
              <a:buFont typeface="Wingdings" pitchFamily="2" charset="2"/>
              <a:buChar char="v"/>
            </a:pPr>
            <a:r>
              <a:rPr lang="en-US" dirty="0" smtClean="0"/>
              <a:t>Procedure for determining salary levels, salary incentives, and workloads</a:t>
            </a:r>
          </a:p>
          <a:p>
            <a:pPr lvl="1">
              <a:buFont typeface="Wingdings" pitchFamily="2" charset="2"/>
              <a:buChar char="v"/>
            </a:pPr>
            <a:r>
              <a:rPr lang="en-US" dirty="0" smtClean="0"/>
              <a:t>Human resources policies</a:t>
            </a:r>
          </a:p>
          <a:p>
            <a:pPr lvl="1">
              <a:buFont typeface="Wingdings" pitchFamily="2" charset="2"/>
              <a:buChar char="v"/>
            </a:pPr>
            <a:r>
              <a:rPr lang="en-US" dirty="0" smtClean="0"/>
              <a:t>Career development policies</a:t>
            </a:r>
          </a:p>
          <a:p>
            <a:pPr lvl="1">
              <a:buFont typeface="Wingdings" pitchFamily="2" charset="2"/>
              <a:buChar char="v"/>
            </a:pPr>
            <a:r>
              <a:rPr lang="en-US" dirty="0" smtClean="0"/>
              <a:t>Performance management. </a:t>
            </a:r>
          </a:p>
          <a:p>
            <a:pPr lvl="1">
              <a:buFont typeface="Wingdings" pitchFamily="2" charset="2"/>
              <a:buChar char="v"/>
            </a:pPr>
            <a:endParaRPr lang="en-US" dirty="0" smtClean="0"/>
          </a:p>
          <a:p>
            <a:pPr lvl="1">
              <a:buFont typeface="Wingdings" pitchFamily="2" charset="2"/>
              <a:buChar char="v"/>
            </a:pPr>
            <a:endParaRPr lang="en-US" dirty="0" smtClean="0"/>
          </a:p>
        </p:txBody>
      </p:sp>
      <p:sp>
        <p:nvSpPr>
          <p:cNvPr id="5" name="Slide Number Placeholder 4"/>
          <p:cNvSpPr>
            <a:spLocks noGrp="1"/>
          </p:cNvSpPr>
          <p:nvPr>
            <p:ph type="sldNum" sz="quarter" idx="12"/>
          </p:nvPr>
        </p:nvSpPr>
        <p:spPr/>
        <p:txBody>
          <a:bodyPr/>
          <a:lstStyle/>
          <a:p>
            <a:fld id="{2BEC45E5-4570-4E14-98BA-AB6CE3170507}"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CO" dirty="0" smtClean="0"/>
              <a:t>MENA Case </a:t>
            </a:r>
            <a:r>
              <a:rPr lang="es-CO" dirty="0" err="1" smtClean="0"/>
              <a:t>study</a:t>
            </a:r>
            <a:r>
              <a:rPr lang="es-CO" dirty="0" smtClean="0"/>
              <a:t>: </a:t>
            </a:r>
            <a:r>
              <a:rPr lang="es-CO" dirty="0" err="1" smtClean="0"/>
              <a:t>Sample</a:t>
            </a:r>
            <a:r>
              <a:rPr lang="es-CO" dirty="0" smtClean="0"/>
              <a:t> </a:t>
            </a:r>
            <a:r>
              <a:rPr lang="es-CO" dirty="0" err="1" smtClean="0"/>
              <a:t>size</a:t>
            </a:r>
            <a:endParaRPr lang="es-CO" dirty="0"/>
          </a:p>
        </p:txBody>
      </p:sp>
      <p:sp>
        <p:nvSpPr>
          <p:cNvPr id="4" name="Content Placeholder 3"/>
          <p:cNvSpPr>
            <a:spLocks noGrp="1"/>
          </p:cNvSpPr>
          <p:nvPr>
            <p:ph idx="1"/>
          </p:nvPr>
        </p:nvSpPr>
        <p:spPr/>
        <p:txBody>
          <a:bodyPr>
            <a:normAutofit/>
          </a:bodyPr>
          <a:lstStyle/>
          <a:p>
            <a:r>
              <a:rPr lang="es-CO" dirty="0" smtClean="0"/>
              <a:t>Egypt: </a:t>
            </a:r>
            <a:r>
              <a:rPr lang="es-CO" b="1" dirty="0" smtClean="0"/>
              <a:t>12</a:t>
            </a:r>
            <a:r>
              <a:rPr lang="es-CO" dirty="0" smtClean="0"/>
              <a:t> universities		6 Public	6 Private</a:t>
            </a:r>
          </a:p>
          <a:p>
            <a:r>
              <a:rPr lang="es-CO" dirty="0" err="1" smtClean="0"/>
              <a:t>Morocco</a:t>
            </a:r>
            <a:r>
              <a:rPr lang="es-CO" dirty="0" smtClean="0"/>
              <a:t>: </a:t>
            </a:r>
            <a:r>
              <a:rPr lang="es-CO" b="1" dirty="0" smtClean="0"/>
              <a:t>9</a:t>
            </a:r>
            <a:r>
              <a:rPr lang="es-CO" dirty="0" smtClean="0"/>
              <a:t> universities		8 Public	1 Private</a:t>
            </a:r>
          </a:p>
          <a:p>
            <a:r>
              <a:rPr lang="es-CO" dirty="0" err="1" smtClean="0"/>
              <a:t>Palestine</a:t>
            </a:r>
            <a:r>
              <a:rPr lang="es-CO" dirty="0" smtClean="0"/>
              <a:t>: </a:t>
            </a:r>
            <a:r>
              <a:rPr lang="es-CO" b="1" dirty="0" smtClean="0"/>
              <a:t>9</a:t>
            </a:r>
            <a:r>
              <a:rPr lang="es-CO" dirty="0" smtClean="0"/>
              <a:t> </a:t>
            </a:r>
            <a:r>
              <a:rPr lang="es-CO" dirty="0" err="1" smtClean="0"/>
              <a:t>universities</a:t>
            </a:r>
            <a:r>
              <a:rPr lang="es-CO" dirty="0" smtClean="0"/>
              <a:t>		2 Public	7 Private  </a:t>
            </a:r>
          </a:p>
          <a:p>
            <a:r>
              <a:rPr lang="es-CO" dirty="0" err="1" smtClean="0"/>
              <a:t>Tunisia</a:t>
            </a:r>
            <a:r>
              <a:rPr lang="es-CO" dirty="0" smtClean="0"/>
              <a:t>: </a:t>
            </a:r>
            <a:r>
              <a:rPr lang="es-CO" b="1" dirty="0" smtClean="0"/>
              <a:t>10</a:t>
            </a:r>
            <a:r>
              <a:rPr lang="es-CO" dirty="0" smtClean="0"/>
              <a:t> universities		7 Public	3 </a:t>
            </a:r>
            <a:r>
              <a:rPr lang="es-CO" dirty="0" err="1" smtClean="0"/>
              <a:t>Private</a:t>
            </a:r>
            <a:endParaRPr lang="es-CO" dirty="0" smtClean="0"/>
          </a:p>
          <a:p>
            <a:endParaRPr lang="es-CO" dirty="0" smtClean="0"/>
          </a:p>
          <a:p>
            <a:r>
              <a:rPr lang="es-CO" dirty="0" err="1" smtClean="0"/>
              <a:t>Statistical</a:t>
            </a:r>
            <a:r>
              <a:rPr lang="es-CO" dirty="0" smtClean="0"/>
              <a:t> </a:t>
            </a:r>
            <a:r>
              <a:rPr lang="es-CO" dirty="0" err="1" smtClean="0"/>
              <a:t>Analysis</a:t>
            </a:r>
            <a:endParaRPr lang="es-CO" dirty="0" smtClean="0"/>
          </a:p>
          <a:p>
            <a:pPr lvl="1"/>
            <a:r>
              <a:rPr lang="es-CO" dirty="0" smtClean="0"/>
              <a:t>MCA </a:t>
            </a:r>
            <a:r>
              <a:rPr lang="es-CO" dirty="0" err="1" smtClean="0"/>
              <a:t>for</a:t>
            </a:r>
            <a:r>
              <a:rPr lang="es-CO" dirty="0" smtClean="0"/>
              <a:t> </a:t>
            </a:r>
            <a:r>
              <a:rPr lang="es-CO" dirty="0" err="1" smtClean="0"/>
              <a:t>construction</a:t>
            </a:r>
            <a:r>
              <a:rPr lang="es-CO" dirty="0" smtClean="0"/>
              <a:t> of </a:t>
            </a:r>
            <a:r>
              <a:rPr lang="es-CO" dirty="0" err="1" smtClean="0"/>
              <a:t>indices</a:t>
            </a:r>
            <a:r>
              <a:rPr lang="es-CO" dirty="0" smtClean="0"/>
              <a:t> of </a:t>
            </a:r>
            <a:r>
              <a:rPr lang="es-CO" dirty="0" err="1" smtClean="0"/>
              <a:t>autonomy</a:t>
            </a:r>
            <a:endParaRPr lang="es-CO" dirty="0" smtClean="0"/>
          </a:p>
          <a:p>
            <a:pPr lvl="1"/>
            <a:r>
              <a:rPr lang="es-CO" dirty="0" err="1" smtClean="0"/>
              <a:t>Comparisons</a:t>
            </a:r>
            <a:r>
              <a:rPr lang="es-CO" dirty="0" smtClean="0"/>
              <a:t> </a:t>
            </a:r>
            <a:r>
              <a:rPr lang="es-CO" dirty="0" err="1" smtClean="0"/>
              <a:t>between</a:t>
            </a:r>
            <a:r>
              <a:rPr lang="es-CO" dirty="0" smtClean="0"/>
              <a:t>  </a:t>
            </a:r>
            <a:r>
              <a:rPr lang="es-CO" dirty="0" err="1" smtClean="0"/>
              <a:t>countries</a:t>
            </a:r>
            <a:r>
              <a:rPr lang="es-CO" dirty="0" smtClean="0"/>
              <a:t>/</a:t>
            </a:r>
            <a:r>
              <a:rPr lang="es-CO" dirty="0" err="1" smtClean="0"/>
              <a:t>types</a:t>
            </a:r>
            <a:r>
              <a:rPr lang="es-CO" dirty="0" smtClean="0"/>
              <a:t> of </a:t>
            </a:r>
            <a:r>
              <a:rPr lang="es-CO" dirty="0" err="1" smtClean="0"/>
              <a:t>universities</a:t>
            </a:r>
            <a:endParaRPr lang="es-CO" dirty="0" smtClean="0"/>
          </a:p>
          <a:p>
            <a:pPr lvl="1"/>
            <a:r>
              <a:rPr lang="es-CO" dirty="0" err="1" smtClean="0"/>
              <a:t>Assessment</a:t>
            </a:r>
            <a:r>
              <a:rPr lang="es-CO" dirty="0" smtClean="0"/>
              <a:t> of </a:t>
            </a:r>
            <a:r>
              <a:rPr lang="es-CO" dirty="0" err="1" smtClean="0"/>
              <a:t>correlation</a:t>
            </a:r>
            <a:r>
              <a:rPr lang="es-CO" dirty="0" smtClean="0"/>
              <a:t> </a:t>
            </a:r>
            <a:r>
              <a:rPr lang="es-CO" dirty="0" err="1" smtClean="0"/>
              <a:t>structure</a:t>
            </a:r>
            <a:r>
              <a:rPr lang="es-CO" dirty="0" smtClean="0"/>
              <a:t> &amp; </a:t>
            </a:r>
            <a:r>
              <a:rPr lang="es-CO" dirty="0" err="1" smtClean="0"/>
              <a:t>causality</a:t>
            </a:r>
            <a:endParaRPr lang="es-CO"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Structure of presentation</a:t>
            </a:r>
            <a:endParaRPr lang="en-US" dirty="0"/>
          </a:p>
        </p:txBody>
      </p:sp>
      <p:sp>
        <p:nvSpPr>
          <p:cNvPr id="3" name="Content Placeholder 2"/>
          <p:cNvSpPr>
            <a:spLocks noGrp="1"/>
          </p:cNvSpPr>
          <p:nvPr>
            <p:ph idx="1"/>
          </p:nvPr>
        </p:nvSpPr>
        <p:spPr/>
        <p:txBody>
          <a:bodyPr>
            <a:normAutofit/>
          </a:bodyPr>
          <a:lstStyle/>
          <a:p>
            <a:r>
              <a:rPr lang="en-US" dirty="0" smtClean="0"/>
              <a:t>SABER goals, scope, and methodology</a:t>
            </a:r>
          </a:p>
          <a:p>
            <a:r>
              <a:rPr lang="en-US" dirty="0" smtClean="0"/>
              <a:t>Context for tertiary education governance</a:t>
            </a:r>
          </a:p>
          <a:p>
            <a:r>
              <a:rPr lang="en-US" dirty="0" smtClean="0"/>
              <a:t>System-wide and institution-level indicators</a:t>
            </a:r>
          </a:p>
          <a:p>
            <a:r>
              <a:rPr lang="en-US" dirty="0" smtClean="0"/>
              <a:t>Example of data collection for institutions: MENA</a:t>
            </a:r>
          </a:p>
          <a:p>
            <a:r>
              <a:rPr lang="en-US" dirty="0" smtClean="0"/>
              <a:t>Analysis of MENA data on autonomy</a:t>
            </a:r>
          </a:p>
          <a:p>
            <a:pPr lvl="1"/>
            <a:r>
              <a:rPr lang="en-US" dirty="0" smtClean="0"/>
              <a:t>Financial autonomy</a:t>
            </a:r>
          </a:p>
          <a:p>
            <a:pPr lvl="1"/>
            <a:r>
              <a:rPr lang="en-US" dirty="0" smtClean="0"/>
              <a:t>HR autonomy</a:t>
            </a:r>
          </a:p>
          <a:p>
            <a:pPr lvl="1"/>
            <a:r>
              <a:rPr lang="en-US" dirty="0" smtClean="0"/>
              <a:t>Academic autonomy</a:t>
            </a:r>
          </a:p>
          <a:p>
            <a:r>
              <a:rPr lang="en-US" dirty="0" smtClean="0"/>
              <a:t>Conclusion</a:t>
            </a:r>
          </a:p>
        </p:txBody>
      </p:sp>
      <p:sp>
        <p:nvSpPr>
          <p:cNvPr id="4" name="Slide Number Placeholder 3"/>
          <p:cNvSpPr>
            <a:spLocks noGrp="1"/>
          </p:cNvSpPr>
          <p:nvPr>
            <p:ph type="sldNum" sz="quarter" idx="12"/>
          </p:nvPr>
        </p:nvSpPr>
        <p:spPr/>
        <p:txBody>
          <a:bodyPr/>
          <a:lstStyle/>
          <a:p>
            <a:fld id="{61CAC6F0-A559-4E29-8814-06447D98808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r>
              <a:rPr lang="es-CO" dirty="0" smtClean="0"/>
              <a:t>MENA Case </a:t>
            </a:r>
            <a:r>
              <a:rPr lang="es-CO" dirty="0" err="1" smtClean="0"/>
              <a:t>study</a:t>
            </a:r>
            <a:r>
              <a:rPr lang="es-CO" dirty="0" smtClean="0"/>
              <a:t>: MCA </a:t>
            </a:r>
            <a:r>
              <a:rPr lang="es-CO" dirty="0" err="1" smtClean="0"/>
              <a:t>results</a:t>
            </a:r>
            <a:endParaRPr lang="es-CO"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20</a:t>
            </a:fld>
            <a:endParaRPr lang="en-US"/>
          </a:p>
        </p:txBody>
      </p:sp>
      <p:graphicFrame>
        <p:nvGraphicFramePr>
          <p:cNvPr id="7" name="Table 6"/>
          <p:cNvGraphicFramePr>
            <a:graphicFrameLocks noGrp="1"/>
          </p:cNvGraphicFramePr>
          <p:nvPr/>
        </p:nvGraphicFramePr>
        <p:xfrm>
          <a:off x="228600" y="1523998"/>
          <a:ext cx="8610600" cy="5562602"/>
        </p:xfrm>
        <a:graphic>
          <a:graphicData uri="http://schemas.openxmlformats.org/drawingml/2006/table">
            <a:tbl>
              <a:tblPr/>
              <a:tblGrid>
                <a:gridCol w="6837829"/>
                <a:gridCol w="759759"/>
                <a:gridCol w="1013012"/>
              </a:tblGrid>
              <a:tr h="433510">
                <a:tc>
                  <a:txBody>
                    <a:bodyPr/>
                    <a:lstStyle/>
                    <a:p>
                      <a:pPr marL="0" marR="0">
                        <a:lnSpc>
                          <a:spcPct val="115000"/>
                        </a:lnSpc>
                        <a:spcBef>
                          <a:spcPts val="0"/>
                        </a:spcBef>
                        <a:spcAft>
                          <a:spcPts val="0"/>
                        </a:spcAft>
                      </a:pPr>
                      <a:r>
                        <a:rPr lang="en-US" sz="2000" dirty="0">
                          <a:latin typeface="Times New Roman"/>
                          <a:ea typeface="Calibri"/>
                          <a:cs typeface="Times New Roman"/>
                        </a:rPr>
                        <a:t>Categories</a:t>
                      </a:r>
                      <a:endParaRPr lang="en-US" sz="2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Times New Roman"/>
                          <a:ea typeface="Calibri"/>
                          <a:cs typeface="Times New Roman"/>
                        </a:rPr>
                        <a:t>%</a:t>
                      </a:r>
                      <a:endParaRPr lang="en-US" sz="20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Times New Roman"/>
                          <a:ea typeface="Calibri"/>
                          <a:cs typeface="Times New Roman"/>
                        </a:rPr>
                        <a:t>Coord.</a:t>
                      </a:r>
                      <a:endParaRPr lang="en-US" sz="20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567">
                <a:tc>
                  <a:txBody>
                    <a:bodyPr/>
                    <a:lstStyle/>
                    <a:p>
                      <a:pPr marL="0" marR="0">
                        <a:lnSpc>
                          <a:spcPct val="115000"/>
                        </a:lnSpc>
                        <a:spcBef>
                          <a:spcPts val="0"/>
                        </a:spcBef>
                        <a:spcAft>
                          <a:spcPts val="0"/>
                        </a:spcAft>
                      </a:pPr>
                      <a:r>
                        <a:rPr lang="en-US" sz="2000" b="1" dirty="0">
                          <a:latin typeface="Times New Roman"/>
                          <a:ea typeface="Calibri"/>
                          <a:cs typeface="Times New Roman"/>
                        </a:rPr>
                        <a:t>Financial Autonomy</a:t>
                      </a:r>
                      <a:endParaRPr lang="en-US" sz="20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2000">
                        <a:latin typeface="Calibri"/>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0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Has autonomy to define </a:t>
                      </a:r>
                      <a:r>
                        <a:rPr lang="en-US" sz="2000" dirty="0" smtClean="0">
                          <a:latin typeface="Times New Roman"/>
                          <a:ea typeface="Calibri"/>
                          <a:cs typeface="Times New Roman"/>
                        </a:rPr>
                        <a:t>revenue </a:t>
                      </a:r>
                      <a:r>
                        <a:rPr lang="en-US" sz="2000" dirty="0">
                          <a:latin typeface="Times New Roman"/>
                          <a:ea typeface="Calibri"/>
                          <a:cs typeface="Times New Roman"/>
                        </a:rPr>
                        <a:t>structure of the University (No)</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0.08</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1.994</a:t>
                      </a:r>
                      <a:endParaRPr lang="en-US" sz="20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Has autonomy to set the level of fees (No)</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0.074</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1.724</a:t>
                      </a:r>
                      <a:endParaRPr lang="en-US" sz="20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Has autonomy to set the level of fees (Yes)</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0.074</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-1.724</a:t>
                      </a:r>
                      <a:endParaRPr lang="en-US" sz="20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Has the autonomy to run a deficit (No)</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0.07</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1.678</a:t>
                      </a:r>
                      <a:endParaRPr lang="en-US" sz="20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Has the autonomy to run a deficit (Yes)</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0.07</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-1.678</a:t>
                      </a:r>
                      <a:endParaRPr lang="en-US" sz="2000">
                        <a:latin typeface="Calibri"/>
                        <a:ea typeface="Calibri"/>
                        <a:cs typeface="Times New Roman"/>
                      </a:endParaRPr>
                    </a:p>
                  </a:txBody>
                  <a:tcPr marL="68580" marR="68580" marT="0" marB="0" anchor="b">
                    <a:lnL>
                      <a:noFill/>
                    </a:lnL>
                    <a:lnR>
                      <a:noFill/>
                    </a:lnR>
                    <a:lnT>
                      <a:noFill/>
                    </a:lnT>
                    <a:lnB>
                      <a:noFill/>
                    </a:lnB>
                  </a:tcPr>
                </a:tc>
              </a:tr>
              <a:tr h="513781">
                <a:tc>
                  <a:txBody>
                    <a:bodyPr/>
                    <a:lstStyle/>
                    <a:p>
                      <a:pPr marL="0" marR="0">
                        <a:lnSpc>
                          <a:spcPct val="115000"/>
                        </a:lnSpc>
                        <a:spcBef>
                          <a:spcPts val="0"/>
                        </a:spcBef>
                        <a:spcAft>
                          <a:spcPts val="0"/>
                        </a:spcAft>
                      </a:pPr>
                      <a:r>
                        <a:rPr lang="en-US" sz="2000" dirty="0">
                          <a:latin typeface="Times New Roman"/>
                          <a:ea typeface="Calibri"/>
                          <a:cs typeface="Times New Roman"/>
                        </a:rPr>
                        <a:t>Has autonomy to set </a:t>
                      </a:r>
                      <a:r>
                        <a:rPr lang="en-US" sz="2000" dirty="0" smtClean="0">
                          <a:latin typeface="Times New Roman"/>
                          <a:ea typeface="Calibri"/>
                          <a:cs typeface="Times New Roman"/>
                        </a:rPr>
                        <a:t>bonuses </a:t>
                      </a:r>
                      <a:r>
                        <a:rPr lang="en-US" sz="2000" dirty="0">
                          <a:latin typeface="Times New Roman"/>
                          <a:ea typeface="Calibri"/>
                          <a:cs typeface="Times New Roman"/>
                        </a:rPr>
                        <a:t>to be paid to private owners </a:t>
                      </a:r>
                      <a:r>
                        <a:rPr lang="en-US" sz="2000" dirty="0" smtClean="0">
                          <a:latin typeface="Times New Roman"/>
                          <a:ea typeface="Calibri"/>
                          <a:cs typeface="Times New Roman"/>
                        </a:rPr>
                        <a:t>(Yes</a:t>
                      </a:r>
                      <a:r>
                        <a:rPr lang="en-US" sz="2000" dirty="0">
                          <a:latin typeface="Times New Roman"/>
                          <a:ea typeface="Calibri"/>
                          <a:cs typeface="Times New Roman"/>
                        </a:rPr>
                        <a:t>)</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0.063</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-1.969</a:t>
                      </a:r>
                      <a:endParaRPr lang="en-US" sz="20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r>
                        <a:rPr lang="en-US" sz="2000" dirty="0">
                          <a:latin typeface="Times New Roman"/>
                          <a:ea typeface="Calibri"/>
                          <a:cs typeface="Times New Roman"/>
                        </a:rPr>
                        <a:t>Allowed to own Financial Assets (No)</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0.056</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1.928</a:t>
                      </a:r>
                      <a:endParaRPr lang="en-US" sz="2000">
                        <a:latin typeface="Calibri"/>
                        <a:ea typeface="Calibri"/>
                        <a:cs typeface="Times New Roman"/>
                      </a:endParaRPr>
                    </a:p>
                  </a:txBody>
                  <a:tcPr marL="68580" marR="68580" marT="0" marB="0" anchor="b">
                    <a:lnL>
                      <a:noFill/>
                    </a:lnL>
                    <a:lnR>
                      <a:noFill/>
                    </a:lnR>
                    <a:lnT>
                      <a:noFill/>
                    </a:lnT>
                    <a:lnB>
                      <a:noFill/>
                    </a:lnB>
                  </a:tcPr>
                </a:tc>
              </a:tr>
              <a:tr h="362282">
                <a:tc>
                  <a:txBody>
                    <a:bodyPr/>
                    <a:lstStyle/>
                    <a:p>
                      <a:pPr marL="0" marR="0">
                        <a:lnSpc>
                          <a:spcPct val="115000"/>
                        </a:lnSpc>
                        <a:spcBef>
                          <a:spcPts val="0"/>
                        </a:spcBef>
                        <a:spcAft>
                          <a:spcPts val="0"/>
                        </a:spcAft>
                      </a:pPr>
                      <a:r>
                        <a:rPr lang="en-US" sz="2000" dirty="0">
                          <a:latin typeface="Times New Roman"/>
                          <a:ea typeface="Calibri"/>
                          <a:cs typeface="Times New Roman"/>
                        </a:rPr>
                        <a:t>Allowed to own Land (No)</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0.055</a:t>
                      </a:r>
                      <a:endParaRPr lang="en-US" sz="200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latin typeface="Times New Roman"/>
                          <a:ea typeface="Calibri"/>
                          <a:cs typeface="Times New Roman"/>
                        </a:rPr>
                        <a:t>2.497</a:t>
                      </a:r>
                      <a:endParaRPr lang="en-US" sz="2000">
                        <a:latin typeface="Calibri"/>
                        <a:ea typeface="Calibri"/>
                        <a:cs typeface="Times New Roman"/>
                      </a:endParaRPr>
                    </a:p>
                  </a:txBody>
                  <a:tcPr marL="68580" marR="68580" marT="0" marB="0" anchor="b">
                    <a:lnL>
                      <a:noFill/>
                    </a:lnL>
                    <a:lnR>
                      <a:noFill/>
                    </a:lnR>
                    <a:lnT>
                      <a:noFill/>
                    </a:lnT>
                    <a:lnB>
                      <a:noFill/>
                    </a:lnB>
                  </a:tcPr>
                </a:tc>
              </a:tr>
              <a:tr h="418820">
                <a:tc>
                  <a:txBody>
                    <a:bodyPr/>
                    <a:lstStyle/>
                    <a:p>
                      <a:pPr marL="0" marR="0">
                        <a:lnSpc>
                          <a:spcPct val="115000"/>
                        </a:lnSpc>
                        <a:spcBef>
                          <a:spcPts val="0"/>
                        </a:spcBef>
                        <a:spcAft>
                          <a:spcPts val="0"/>
                        </a:spcAft>
                      </a:pPr>
                      <a:r>
                        <a:rPr lang="en-US" sz="2000" dirty="0">
                          <a:latin typeface="Times New Roman"/>
                          <a:ea typeface="Calibri"/>
                          <a:cs typeface="Times New Roman"/>
                        </a:rPr>
                        <a:t>Has autonomy to define </a:t>
                      </a:r>
                      <a:r>
                        <a:rPr lang="en-US" sz="2000" dirty="0" smtClean="0">
                          <a:latin typeface="Times New Roman"/>
                          <a:ea typeface="Calibri"/>
                          <a:cs typeface="Times New Roman"/>
                        </a:rPr>
                        <a:t>revenue </a:t>
                      </a:r>
                      <a:r>
                        <a:rPr lang="en-US" sz="2000" dirty="0">
                          <a:latin typeface="Times New Roman"/>
                          <a:ea typeface="Calibri"/>
                          <a:cs typeface="Times New Roman"/>
                        </a:rPr>
                        <a:t>structure of the University (Yes)</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latin typeface="Times New Roman"/>
                          <a:ea typeface="Calibri"/>
                          <a:cs typeface="Times New Roman"/>
                        </a:rPr>
                        <a:t>0.053</a:t>
                      </a:r>
                      <a:endParaRPr lang="en-US" sz="20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latin typeface="Times New Roman"/>
                          <a:ea typeface="Calibri"/>
                          <a:cs typeface="Times New Roman"/>
                        </a:rPr>
                        <a:t>-1.329</a:t>
                      </a:r>
                      <a:endParaRPr lang="en-US" sz="2000" dirty="0">
                        <a:latin typeface="Calibri"/>
                        <a:ea typeface="Calibri"/>
                        <a:cs typeface="Times New Roman"/>
                      </a:endParaRPr>
                    </a:p>
                  </a:txBody>
                  <a:tcPr marL="68580" marR="68580" marT="0" marB="0" anchor="b">
                    <a:lnL>
                      <a:noFill/>
                    </a:lnL>
                    <a:lnR>
                      <a:noFill/>
                    </a:lnR>
                    <a:lnT>
                      <a:noFill/>
                    </a:lnT>
                    <a:lnB>
                      <a:noFill/>
                    </a:lnB>
                  </a:tcPr>
                </a:tc>
              </a:tr>
              <a:tr h="364072">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nchor="b">
                    <a:lnL>
                      <a:noFill/>
                    </a:lnL>
                    <a:lnR>
                      <a:noFill/>
                    </a:lnR>
                    <a:lnT>
                      <a:noFill/>
                    </a:lnT>
                    <a:lnB>
                      <a:noFill/>
                    </a:lnB>
                  </a:tcPr>
                </a:tc>
              </a:tr>
              <a:tr h="433510">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229600" cy="1143000"/>
          </a:xfrm>
        </p:spPr>
        <p:txBody>
          <a:bodyPr>
            <a:normAutofit fontScale="90000"/>
          </a:bodyPr>
          <a:lstStyle/>
          <a:p>
            <a:r>
              <a:rPr lang="es-CO" dirty="0" err="1" smtClean="0"/>
              <a:t>Normalized</a:t>
            </a:r>
            <a:r>
              <a:rPr lang="es-CO" dirty="0" smtClean="0"/>
              <a:t> </a:t>
            </a:r>
            <a:r>
              <a:rPr lang="es-CO" dirty="0" err="1" smtClean="0"/>
              <a:t>Indices</a:t>
            </a:r>
            <a:r>
              <a:rPr lang="es-CO" dirty="0" smtClean="0"/>
              <a:t> of </a:t>
            </a:r>
            <a:r>
              <a:rPr lang="es-CO" dirty="0" err="1" smtClean="0"/>
              <a:t>autonomy</a:t>
            </a:r>
            <a:endParaRPr lang="es-CO"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21</a:t>
            </a:fld>
            <a:endParaRPr lang="en-US"/>
          </a:p>
        </p:txBody>
      </p:sp>
      <p:graphicFrame>
        <p:nvGraphicFramePr>
          <p:cNvPr id="9" name="Table 8"/>
          <p:cNvGraphicFramePr>
            <a:graphicFrameLocks noGrp="1"/>
          </p:cNvGraphicFramePr>
          <p:nvPr/>
        </p:nvGraphicFramePr>
        <p:xfrm>
          <a:off x="685800" y="1752600"/>
          <a:ext cx="7619999" cy="2133600"/>
        </p:xfrm>
        <a:graphic>
          <a:graphicData uri="http://schemas.openxmlformats.org/drawingml/2006/table">
            <a:tbl>
              <a:tblPr/>
              <a:tblGrid>
                <a:gridCol w="3796892"/>
                <a:gridCol w="858988"/>
                <a:gridCol w="1034417"/>
                <a:gridCol w="1034417"/>
                <a:gridCol w="895285"/>
              </a:tblGrid>
              <a:tr h="355600">
                <a:tc rowSpan="2">
                  <a:txBody>
                    <a:bodyPr/>
                    <a:lstStyle/>
                    <a:p>
                      <a:pPr marL="0" marR="0">
                        <a:spcBef>
                          <a:spcPts val="0"/>
                        </a:spcBef>
                        <a:spcAft>
                          <a:spcPts val="0"/>
                        </a:spcAft>
                      </a:pPr>
                      <a:r>
                        <a:rPr lang="en-US" sz="1800" b="1" dirty="0">
                          <a:latin typeface="Times New Roman"/>
                          <a:ea typeface="Times New Roman"/>
                          <a:cs typeface="Times New Roman"/>
                        </a:rPr>
                        <a:t>Indices of autonomy</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1800" b="1" dirty="0">
                          <a:latin typeface="Times New Roman"/>
                          <a:ea typeface="Times New Roman"/>
                          <a:cs typeface="Times New Roman"/>
                        </a:rPr>
                        <a:t>Country</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55600">
                <a:tc vMerge="1">
                  <a:txBody>
                    <a:bodyPr/>
                    <a:lstStyle/>
                    <a:p>
                      <a:endParaRPr lang="en-US"/>
                    </a:p>
                  </a:txBody>
                  <a:tcPr/>
                </a:tc>
                <a:tc>
                  <a:txBody>
                    <a:bodyPr/>
                    <a:lstStyle/>
                    <a:p>
                      <a:pPr marL="0" marR="0" algn="ctr">
                        <a:spcBef>
                          <a:spcPts val="0"/>
                        </a:spcBef>
                        <a:spcAft>
                          <a:spcPts val="0"/>
                        </a:spcAft>
                      </a:pPr>
                      <a:r>
                        <a:rPr lang="en-US" sz="1800" b="1">
                          <a:latin typeface="Times New Roman"/>
                          <a:ea typeface="Times New Roman"/>
                          <a:cs typeface="Times New Roman"/>
                        </a:rPr>
                        <a:t>Egypt</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Times New Roman"/>
                        </a:rPr>
                        <a:t>Morocco</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Times New Roman"/>
                        </a:rPr>
                        <a:t>Palestine</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Times New Roman"/>
                        </a:rPr>
                        <a:t>Tunisia</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600">
                <a:tc>
                  <a:txBody>
                    <a:bodyPr/>
                    <a:lstStyle/>
                    <a:p>
                      <a:pPr marL="0" marR="0">
                        <a:spcBef>
                          <a:spcPts val="0"/>
                        </a:spcBef>
                        <a:spcAft>
                          <a:spcPts val="0"/>
                        </a:spcAft>
                      </a:pPr>
                      <a:r>
                        <a:rPr lang="en-US" sz="1800" dirty="0">
                          <a:latin typeface="Times New Roman"/>
                          <a:ea typeface="Times New Roman"/>
                          <a:cs typeface="Times New Roman"/>
                        </a:rPr>
                        <a:t>Academic Autonomy</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0.62</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0.57</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0.74</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0.29</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55600">
                <a:tc>
                  <a:txBody>
                    <a:bodyPr/>
                    <a:lstStyle/>
                    <a:p>
                      <a:pPr marL="0" marR="0">
                        <a:spcBef>
                          <a:spcPts val="0"/>
                        </a:spcBef>
                        <a:spcAft>
                          <a:spcPts val="0"/>
                        </a:spcAft>
                      </a:pPr>
                      <a:r>
                        <a:rPr lang="en-US" sz="1800" dirty="0">
                          <a:latin typeface="Times New Roman"/>
                          <a:ea typeface="Times New Roman"/>
                          <a:cs typeface="Times New Roman"/>
                        </a:rPr>
                        <a:t>Human Resources Autonomy</a:t>
                      </a:r>
                      <a:endParaRPr lang="en-US" sz="1800" dirty="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0.76</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0.27</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0.75</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0.36</a:t>
                      </a:r>
                      <a:endParaRPr lang="en-US" sz="1800">
                        <a:latin typeface="Cambria"/>
                        <a:ea typeface="Times New Roman"/>
                        <a:cs typeface="Times New Roman"/>
                      </a:endParaRPr>
                    </a:p>
                  </a:txBody>
                  <a:tcPr marL="68580" marR="68580" marT="0" marB="0" anchor="ctr">
                    <a:lnL>
                      <a:noFill/>
                    </a:lnL>
                    <a:lnR>
                      <a:noFill/>
                    </a:lnR>
                    <a:lnT>
                      <a:noFill/>
                    </a:lnT>
                    <a:lnB>
                      <a:noFill/>
                    </a:lnB>
                  </a:tcPr>
                </a:tc>
              </a:tr>
              <a:tr h="355600">
                <a:tc>
                  <a:txBody>
                    <a:bodyPr/>
                    <a:lstStyle/>
                    <a:p>
                      <a:pPr marL="0" marR="0">
                        <a:spcBef>
                          <a:spcPts val="0"/>
                        </a:spcBef>
                        <a:spcAft>
                          <a:spcPts val="0"/>
                        </a:spcAft>
                      </a:pPr>
                      <a:r>
                        <a:rPr lang="en-US" sz="1800">
                          <a:latin typeface="Times New Roman"/>
                          <a:ea typeface="Times New Roman"/>
                          <a:cs typeface="Times New Roman"/>
                        </a:rPr>
                        <a:t>Financial Autonomy</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dirty="0">
                          <a:latin typeface="Times New Roman"/>
                          <a:ea typeface="Times New Roman"/>
                          <a:cs typeface="Times New Roman"/>
                        </a:rPr>
                        <a:t>0.69</a:t>
                      </a:r>
                      <a:endParaRPr lang="en-US" sz="1800" dirty="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0.57</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0.81</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0.55</a:t>
                      </a:r>
                      <a:endParaRPr lang="en-US" sz="1800">
                        <a:latin typeface="Cambria"/>
                        <a:ea typeface="Times New Roman"/>
                        <a:cs typeface="Times New Roman"/>
                      </a:endParaRPr>
                    </a:p>
                  </a:txBody>
                  <a:tcPr marL="68580" marR="68580" marT="0" marB="0" anchor="ctr">
                    <a:lnL>
                      <a:noFill/>
                    </a:lnL>
                    <a:lnR>
                      <a:noFill/>
                    </a:lnR>
                    <a:lnT>
                      <a:noFill/>
                    </a:lnT>
                    <a:lnB>
                      <a:noFill/>
                    </a:lnB>
                  </a:tcPr>
                </a:tc>
              </a:tr>
              <a:tr h="355600">
                <a:tc>
                  <a:txBody>
                    <a:bodyPr/>
                    <a:lstStyle/>
                    <a:p>
                      <a:pPr marL="0" marR="0">
                        <a:spcBef>
                          <a:spcPts val="0"/>
                        </a:spcBef>
                        <a:spcAft>
                          <a:spcPts val="0"/>
                        </a:spcAft>
                      </a:pPr>
                      <a:r>
                        <a:rPr lang="en-US" sz="1800">
                          <a:latin typeface="Times New Roman"/>
                          <a:ea typeface="Times New Roman"/>
                          <a:cs typeface="Times New Roman"/>
                        </a:rPr>
                        <a:t>All Dimensions of Autonomy</a:t>
                      </a:r>
                      <a:endParaRPr lang="en-US" sz="180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0.80</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0.49</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0.86</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0.42</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609600" y="4267200"/>
          <a:ext cx="7772401" cy="2217016"/>
        </p:xfrm>
        <a:graphic>
          <a:graphicData uri="http://schemas.openxmlformats.org/drawingml/2006/table">
            <a:tbl>
              <a:tblPr/>
              <a:tblGrid>
                <a:gridCol w="3352800"/>
                <a:gridCol w="2057400"/>
                <a:gridCol w="1295400"/>
                <a:gridCol w="1066801"/>
              </a:tblGrid>
              <a:tr h="104274">
                <a:tc rowSpan="2">
                  <a:txBody>
                    <a:bodyPr/>
                    <a:lstStyle/>
                    <a:p>
                      <a:pPr marL="0" marR="0">
                        <a:spcBef>
                          <a:spcPts val="0"/>
                        </a:spcBef>
                        <a:spcAft>
                          <a:spcPts val="0"/>
                        </a:spcAft>
                      </a:pPr>
                      <a:r>
                        <a:rPr lang="en-US" sz="1800" b="1" dirty="0">
                          <a:latin typeface="Times New Roman"/>
                          <a:ea typeface="Times New Roman"/>
                          <a:cs typeface="Times New Roman"/>
                        </a:rPr>
                        <a:t>Indices of autonomy</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b="1" dirty="0" smtClean="0">
                          <a:latin typeface="Times New Roman"/>
                          <a:ea typeface="Times New Roman"/>
                          <a:cs typeface="Times New Roman"/>
                        </a:rPr>
                        <a:t>Status</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b="1">
                          <a:latin typeface="Times New Roman"/>
                          <a:ea typeface="Times New Roman"/>
                          <a:cs typeface="Times New Roman"/>
                        </a:rPr>
                        <a:t>All</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547">
                <a:tc vMerge="1">
                  <a:txBody>
                    <a:bodyPr/>
                    <a:lstStyle/>
                    <a:p>
                      <a:endParaRPr lang="en-US"/>
                    </a:p>
                  </a:txBody>
                  <a:tcPr/>
                </a:tc>
                <a:tc>
                  <a:txBody>
                    <a:bodyPr/>
                    <a:lstStyle/>
                    <a:p>
                      <a:pPr marL="0" marR="0" algn="ctr">
                        <a:spcBef>
                          <a:spcPts val="0"/>
                        </a:spcBef>
                        <a:spcAft>
                          <a:spcPts val="0"/>
                        </a:spcAft>
                      </a:pPr>
                      <a:r>
                        <a:rPr lang="en-US" sz="1800" b="1">
                          <a:latin typeface="Times New Roman"/>
                          <a:ea typeface="Times New Roman"/>
                          <a:cs typeface="Times New Roman"/>
                        </a:rPr>
                        <a:t>Public</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Times New Roman"/>
                        </a:rPr>
                        <a:t>Private</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17094">
                <a:tc>
                  <a:txBody>
                    <a:bodyPr/>
                    <a:lstStyle/>
                    <a:p>
                      <a:pPr marL="0" marR="0">
                        <a:spcBef>
                          <a:spcPts val="0"/>
                        </a:spcBef>
                        <a:spcAft>
                          <a:spcPts val="0"/>
                        </a:spcAft>
                      </a:pPr>
                      <a:r>
                        <a:rPr lang="en-US" sz="1800" dirty="0">
                          <a:latin typeface="Times New Roman"/>
                          <a:ea typeface="Times New Roman"/>
                          <a:cs typeface="Times New Roman"/>
                        </a:rPr>
                        <a:t>Academic Autonomy</a:t>
                      </a:r>
                      <a:endParaRPr lang="en-US" sz="1800" dirty="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0.48</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0.65</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latin typeface="Times New Roman"/>
                          <a:ea typeface="Times New Roman"/>
                          <a:cs typeface="Times New Roman"/>
                        </a:rPr>
                        <a:t>0.55</a:t>
                      </a:r>
                      <a:endParaRPr lang="en-US" sz="1800">
                        <a:latin typeface="Cambria"/>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17094">
                <a:tc>
                  <a:txBody>
                    <a:bodyPr/>
                    <a:lstStyle/>
                    <a:p>
                      <a:pPr marL="0" marR="0">
                        <a:spcBef>
                          <a:spcPts val="0"/>
                        </a:spcBef>
                        <a:spcAft>
                          <a:spcPts val="0"/>
                        </a:spcAft>
                      </a:pPr>
                      <a:r>
                        <a:rPr lang="en-US" sz="1800" dirty="0">
                          <a:latin typeface="Times New Roman"/>
                          <a:ea typeface="Times New Roman"/>
                          <a:cs typeface="Times New Roman"/>
                        </a:rPr>
                        <a:t>Human Resources Autonomy</a:t>
                      </a:r>
                      <a:endParaRPr lang="en-US" sz="1800" dirty="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0.30</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0.88</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0.55</a:t>
                      </a:r>
                      <a:endParaRPr lang="en-US" sz="1800">
                        <a:latin typeface="Cambria"/>
                        <a:ea typeface="Times New Roman"/>
                        <a:cs typeface="Times New Roman"/>
                      </a:endParaRPr>
                    </a:p>
                  </a:txBody>
                  <a:tcPr marL="68580" marR="68580" marT="0" marB="0" anchor="ctr">
                    <a:lnL>
                      <a:noFill/>
                    </a:lnL>
                    <a:lnR>
                      <a:noFill/>
                    </a:lnR>
                    <a:lnT>
                      <a:noFill/>
                    </a:lnT>
                    <a:lnB>
                      <a:noFill/>
                    </a:lnB>
                  </a:tcPr>
                </a:tc>
              </a:tr>
              <a:tr h="417094">
                <a:tc>
                  <a:txBody>
                    <a:bodyPr/>
                    <a:lstStyle/>
                    <a:p>
                      <a:pPr marL="0" marR="0">
                        <a:spcBef>
                          <a:spcPts val="0"/>
                        </a:spcBef>
                        <a:spcAft>
                          <a:spcPts val="0"/>
                        </a:spcAft>
                      </a:pPr>
                      <a:r>
                        <a:rPr lang="en-US" sz="1800" dirty="0">
                          <a:latin typeface="Times New Roman"/>
                          <a:ea typeface="Times New Roman"/>
                          <a:cs typeface="Times New Roman"/>
                        </a:rPr>
                        <a:t>Financial Autonomy</a:t>
                      </a:r>
                      <a:endParaRPr lang="en-US" sz="1800" dirty="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0.52</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0.84</a:t>
                      </a:r>
                      <a:endParaRPr lang="en-US" sz="1800">
                        <a:latin typeface="Cambria"/>
                        <a:ea typeface="Times New Roman"/>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800">
                          <a:latin typeface="Times New Roman"/>
                          <a:ea typeface="Times New Roman"/>
                          <a:cs typeface="Times New Roman"/>
                        </a:rPr>
                        <a:t>0.65</a:t>
                      </a:r>
                      <a:endParaRPr lang="en-US" sz="1800">
                        <a:latin typeface="Cambria"/>
                        <a:ea typeface="Times New Roman"/>
                        <a:cs typeface="Times New Roman"/>
                      </a:endParaRPr>
                    </a:p>
                  </a:txBody>
                  <a:tcPr marL="68580" marR="68580" marT="0" marB="0" anchor="ctr">
                    <a:lnL>
                      <a:noFill/>
                    </a:lnL>
                    <a:lnR>
                      <a:noFill/>
                    </a:lnR>
                    <a:lnT>
                      <a:noFill/>
                    </a:lnT>
                    <a:lnB>
                      <a:noFill/>
                    </a:lnB>
                  </a:tcPr>
                </a:tc>
              </a:tr>
              <a:tr h="417094">
                <a:tc>
                  <a:txBody>
                    <a:bodyPr/>
                    <a:lstStyle/>
                    <a:p>
                      <a:pPr marL="0" marR="0">
                        <a:spcBef>
                          <a:spcPts val="0"/>
                        </a:spcBef>
                        <a:spcAft>
                          <a:spcPts val="0"/>
                        </a:spcAft>
                      </a:pPr>
                      <a:r>
                        <a:rPr lang="en-US" sz="1800" dirty="0">
                          <a:latin typeface="Times New Roman"/>
                          <a:ea typeface="Times New Roman"/>
                          <a:cs typeface="Times New Roman"/>
                        </a:rPr>
                        <a:t>All Dimensions of Autonomy</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0.46</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0.90</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Times New Roman"/>
                          <a:cs typeface="Times New Roman"/>
                        </a:rPr>
                        <a:t>0.65</a:t>
                      </a:r>
                      <a:endParaRPr lang="en-US" sz="1800" dirty="0">
                        <a:latin typeface="Cambria"/>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229600" cy="1143000"/>
          </a:xfrm>
        </p:spPr>
        <p:txBody>
          <a:bodyPr/>
          <a:lstStyle/>
          <a:p>
            <a:r>
              <a:rPr lang="es-CO" dirty="0" err="1" smtClean="0"/>
              <a:t>Correlations</a:t>
            </a:r>
            <a:r>
              <a:rPr lang="es-CO" dirty="0" smtClean="0"/>
              <a:t> </a:t>
            </a:r>
            <a:r>
              <a:rPr lang="es-CO" dirty="0" err="1" smtClean="0"/>
              <a:t>between</a:t>
            </a:r>
            <a:r>
              <a:rPr lang="es-CO" dirty="0" smtClean="0"/>
              <a:t> </a:t>
            </a:r>
            <a:r>
              <a:rPr lang="es-CO" dirty="0" err="1" smtClean="0"/>
              <a:t>indices</a:t>
            </a:r>
            <a:endParaRPr lang="es-CO"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22</a:t>
            </a:fld>
            <a:endParaRPr lang="en-US"/>
          </a:p>
        </p:txBody>
      </p:sp>
      <p:graphicFrame>
        <p:nvGraphicFramePr>
          <p:cNvPr id="6" name="Chart 5"/>
          <p:cNvGraphicFramePr/>
          <p:nvPr/>
        </p:nvGraphicFramePr>
        <p:xfrm>
          <a:off x="381000" y="1676400"/>
          <a:ext cx="27432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nvGraphicFramePr>
        <p:xfrm>
          <a:off x="3124200" y="4038600"/>
          <a:ext cx="2971800"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3048000" y="1600200"/>
          <a:ext cx="2895600" cy="24770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5867400" y="1524000"/>
          <a:ext cx="2819400" cy="2438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p:nvPr/>
        </p:nvGraphicFramePr>
        <p:xfrm>
          <a:off x="381000" y="4114800"/>
          <a:ext cx="2971800" cy="2590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p:cNvGraphicFramePr/>
          <p:nvPr/>
        </p:nvGraphicFramePr>
        <p:xfrm>
          <a:off x="5943600" y="3962400"/>
          <a:ext cx="2819400" cy="28956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8229600" cy="1143000"/>
          </a:xfrm>
        </p:spPr>
        <p:txBody>
          <a:bodyPr>
            <a:normAutofit/>
          </a:bodyPr>
          <a:lstStyle/>
          <a:p>
            <a:r>
              <a:rPr lang="es-CO" sz="3500" dirty="0" err="1" smtClean="0"/>
              <a:t>Importance</a:t>
            </a:r>
            <a:r>
              <a:rPr lang="es-CO" sz="3500" dirty="0" smtClean="0"/>
              <a:t> of </a:t>
            </a:r>
            <a:r>
              <a:rPr lang="es-CO" sz="3500" dirty="0" err="1" smtClean="0"/>
              <a:t>various</a:t>
            </a:r>
            <a:r>
              <a:rPr lang="es-CO" sz="3500" dirty="0" smtClean="0"/>
              <a:t> </a:t>
            </a:r>
            <a:r>
              <a:rPr lang="es-CO" sz="3500" dirty="0" err="1" smtClean="0"/>
              <a:t>forms</a:t>
            </a:r>
            <a:r>
              <a:rPr lang="es-CO" sz="3500" dirty="0" smtClean="0"/>
              <a:t> of </a:t>
            </a:r>
            <a:r>
              <a:rPr lang="es-CO" sz="3500" dirty="0" err="1" smtClean="0"/>
              <a:t>autonomy</a:t>
            </a:r>
            <a:endParaRPr lang="es-CO" sz="3500" dirty="0"/>
          </a:p>
        </p:txBody>
      </p:sp>
      <p:sp>
        <p:nvSpPr>
          <p:cNvPr id="5" name="Slide Number Placeholder 4"/>
          <p:cNvSpPr>
            <a:spLocks noGrp="1"/>
          </p:cNvSpPr>
          <p:nvPr>
            <p:ph type="sldNum" sz="quarter" idx="12"/>
          </p:nvPr>
        </p:nvSpPr>
        <p:spPr/>
        <p:txBody>
          <a:bodyPr/>
          <a:lstStyle/>
          <a:p>
            <a:fld id="{2BEC45E5-4570-4E14-98BA-AB6CE3170507}" type="slidenum">
              <a:rPr lang="en-US" smtClean="0"/>
              <a:pPr/>
              <a:t>23</a:t>
            </a:fld>
            <a:endParaRPr lang="en-US"/>
          </a:p>
        </p:txBody>
      </p:sp>
      <p:graphicFrame>
        <p:nvGraphicFramePr>
          <p:cNvPr id="8" name="Table 7"/>
          <p:cNvGraphicFramePr>
            <a:graphicFrameLocks noGrp="1"/>
          </p:cNvGraphicFramePr>
          <p:nvPr/>
        </p:nvGraphicFramePr>
        <p:xfrm>
          <a:off x="609600" y="1219194"/>
          <a:ext cx="7391399" cy="5638806"/>
        </p:xfrm>
        <a:graphic>
          <a:graphicData uri="http://schemas.openxmlformats.org/drawingml/2006/table">
            <a:tbl>
              <a:tblPr/>
              <a:tblGrid>
                <a:gridCol w="3352800"/>
                <a:gridCol w="1730123"/>
                <a:gridCol w="2308476"/>
              </a:tblGrid>
              <a:tr h="313267">
                <a:tc>
                  <a:txBody>
                    <a:bodyPr/>
                    <a:lstStyle/>
                    <a:p>
                      <a:pPr algn="ctr" fontAlgn="b"/>
                      <a:r>
                        <a:rPr lang="en-US" sz="1800" b="0" i="0" u="none" strike="noStrike" dirty="0">
                          <a:solidFill>
                            <a:srgbClr val="000000"/>
                          </a:solidFill>
                          <a:latin typeface="Calibri"/>
                        </a:rPr>
                        <a:t>VARIABLES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Calibri"/>
                        </a:rPr>
                        <a:t>Autonomy</a:t>
                      </a:r>
                      <a:r>
                        <a:rPr lang="en-US" sz="1800" b="0" i="0" u="none" strike="noStrike" baseline="0" dirty="0" smtClean="0">
                          <a:solidFill>
                            <a:srgbClr val="000000"/>
                          </a:solidFill>
                          <a:latin typeface="Calibri"/>
                        </a:rPr>
                        <a:t> </a:t>
                      </a:r>
                      <a:r>
                        <a:rPr lang="en-US" sz="1800" b="0" i="0" u="none" strike="noStrike" dirty="0" smtClean="0">
                          <a:solidFill>
                            <a:srgbClr val="000000"/>
                          </a:solidFill>
                          <a:latin typeface="Calibri"/>
                        </a:rPr>
                        <a:t>index</a:t>
                      </a:r>
                      <a:endParaRPr lang="en-US" sz="18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Calibri"/>
                        </a:rPr>
                        <a:t>Subj. Autonomy</a:t>
                      </a:r>
                      <a:endParaRPr lang="en-US" sz="18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267">
                <a:tc>
                  <a:txBody>
                    <a:bodyPr/>
                    <a:lstStyle/>
                    <a:p>
                      <a:pPr algn="l" fontAlgn="b"/>
                      <a:r>
                        <a:rPr lang="en-US" sz="1800" b="1" i="0" u="none" strike="noStrike" dirty="0">
                          <a:solidFill>
                            <a:srgbClr val="000000"/>
                          </a:solidFill>
                          <a:latin typeface="+mj-lt"/>
                        </a:rPr>
                        <a:t>Autonomy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800" b="0" i="0" u="none" strike="noStrike" dirty="0">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800" b="0" i="0" u="none" strike="noStrike">
                        <a:solidFill>
                          <a:srgbClr val="000000"/>
                        </a:solidFill>
                        <a:latin typeface="+mj-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13267">
                <a:tc>
                  <a:txBody>
                    <a:bodyPr/>
                    <a:lstStyle/>
                    <a:p>
                      <a:pPr algn="l" fontAlgn="b"/>
                      <a:r>
                        <a:rPr lang="en-US" sz="1800" b="0" i="0" u="none" strike="noStrike" dirty="0">
                          <a:solidFill>
                            <a:srgbClr val="000000"/>
                          </a:solidFill>
                          <a:latin typeface="+mj-lt"/>
                        </a:rPr>
                        <a:t>Academic autonomy index</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1.72***</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1.17***</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Staffing autonomy index</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2.69***</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1.27***</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Financial Autonomy index</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1.86***</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0.86***</a:t>
                      </a:r>
                    </a:p>
                  </a:txBody>
                  <a:tcPr marL="9525" marR="9525" marT="9525" marB="0" anchor="b">
                    <a:lnL>
                      <a:noFill/>
                    </a:lnL>
                    <a:lnR>
                      <a:noFill/>
                    </a:lnR>
                    <a:lnT>
                      <a:noFill/>
                    </a:lnT>
                    <a:lnB>
                      <a:noFill/>
                    </a:lnB>
                  </a:tcPr>
                </a:tc>
              </a:tr>
              <a:tr h="313267">
                <a:tc>
                  <a:txBody>
                    <a:bodyPr/>
                    <a:lstStyle/>
                    <a:p>
                      <a:pPr algn="l" fontAlgn="b"/>
                      <a:r>
                        <a:rPr lang="en-US" sz="1800" b="1" i="0" u="none" strike="noStrike" dirty="0">
                          <a:solidFill>
                            <a:srgbClr val="000000"/>
                          </a:solidFill>
                          <a:latin typeface="+mj-lt"/>
                        </a:rPr>
                        <a:t>Size of the university</a:t>
                      </a:r>
                    </a:p>
                  </a:txBody>
                  <a:tcPr marL="9525" marR="9525" marT="9525" marB="0" anchor="b">
                    <a:lnL>
                      <a:noFill/>
                    </a:lnL>
                    <a:lnR>
                      <a:noFill/>
                    </a:lnR>
                    <a:lnT>
                      <a:noFill/>
                    </a:lnT>
                    <a:lnB>
                      <a:noFill/>
                    </a:lnB>
                  </a:tcPr>
                </a:tc>
                <a:tc>
                  <a:txBody>
                    <a:bodyPr/>
                    <a:lstStyle/>
                    <a:p>
                      <a:pPr algn="ctr" fontAlgn="b"/>
                      <a:endParaRPr lang="en-US" sz="18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mj-lt"/>
                      </a:endParaRP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Log of the number of students</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-0.05</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0.04</a:t>
                      </a:r>
                    </a:p>
                  </a:txBody>
                  <a:tcPr marL="9525" marR="9525" marT="9525" marB="0" anchor="b">
                    <a:lnL>
                      <a:noFill/>
                    </a:lnL>
                    <a:lnR>
                      <a:noFill/>
                    </a:lnR>
                    <a:lnT>
                      <a:noFill/>
                    </a:lnT>
                    <a:lnB>
                      <a:noFill/>
                    </a:lnB>
                  </a:tcPr>
                </a:tc>
              </a:tr>
              <a:tr h="313267">
                <a:tc>
                  <a:txBody>
                    <a:bodyPr/>
                    <a:lstStyle/>
                    <a:p>
                      <a:pPr algn="l" fontAlgn="b"/>
                      <a:r>
                        <a:rPr lang="en-US" sz="1800" b="1" i="0" u="none" strike="noStrike" dirty="0">
                          <a:solidFill>
                            <a:srgbClr val="000000"/>
                          </a:solidFill>
                          <a:latin typeface="+mj-lt"/>
                        </a:rPr>
                        <a:t>Countries (ref= Egypt)</a:t>
                      </a:r>
                    </a:p>
                  </a:txBody>
                  <a:tcPr marL="9525" marR="9525" marT="9525" marB="0" anchor="b">
                    <a:lnL>
                      <a:noFill/>
                    </a:lnL>
                    <a:lnR>
                      <a:noFill/>
                    </a:lnR>
                    <a:lnT>
                      <a:noFill/>
                    </a:lnT>
                    <a:lnB>
                      <a:noFill/>
                    </a:lnB>
                  </a:tcPr>
                </a:tc>
                <a:tc>
                  <a:txBody>
                    <a:bodyPr/>
                    <a:lstStyle/>
                    <a:p>
                      <a:pPr algn="ctr" fontAlgn="b"/>
                      <a:endParaRPr lang="en-US" sz="18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mj-lt"/>
                      </a:endParaRP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Morocco</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-0.19</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0.34*</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Palestine</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-0.24</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0.19</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Tunisia</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-0.19</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0.29*</a:t>
                      </a:r>
                    </a:p>
                  </a:txBody>
                  <a:tcPr marL="9525" marR="9525" marT="9525" marB="0" anchor="b">
                    <a:lnL>
                      <a:noFill/>
                    </a:lnL>
                    <a:lnR>
                      <a:noFill/>
                    </a:lnR>
                    <a:lnT>
                      <a:noFill/>
                    </a:lnT>
                    <a:lnB>
                      <a:noFill/>
                    </a:lnB>
                  </a:tcPr>
                </a:tc>
              </a:tr>
              <a:tr h="313267">
                <a:tc>
                  <a:txBody>
                    <a:bodyPr/>
                    <a:lstStyle/>
                    <a:p>
                      <a:pPr algn="l" fontAlgn="b"/>
                      <a:r>
                        <a:rPr lang="en-US" sz="1800" b="1" i="0" u="none" strike="noStrike" dirty="0">
                          <a:solidFill>
                            <a:srgbClr val="000000"/>
                          </a:solidFill>
                          <a:latin typeface="+mj-lt"/>
                        </a:rPr>
                        <a:t>Type of program (</a:t>
                      </a:r>
                      <a:r>
                        <a:rPr lang="en-US" sz="1800" b="1" i="0" u="none" strike="noStrike" dirty="0" smtClean="0">
                          <a:solidFill>
                            <a:srgbClr val="000000"/>
                          </a:solidFill>
                          <a:latin typeface="+mj-lt"/>
                        </a:rPr>
                        <a:t>ref=PhD</a:t>
                      </a:r>
                      <a:r>
                        <a:rPr lang="en-US" sz="1800" b="1" i="0" u="none" strike="noStrike" dirty="0">
                          <a:solidFill>
                            <a:srgbClr val="000000"/>
                          </a:solidFill>
                          <a:latin typeface="+mj-lt"/>
                        </a:rPr>
                        <a:t>)</a:t>
                      </a:r>
                    </a:p>
                  </a:txBody>
                  <a:tcPr marL="9525" marR="9525" marT="9525" marB="0" anchor="b">
                    <a:lnL>
                      <a:noFill/>
                    </a:lnL>
                    <a:lnR>
                      <a:noFill/>
                    </a:lnR>
                    <a:lnT>
                      <a:noFill/>
                    </a:lnT>
                    <a:lnB>
                      <a:noFill/>
                    </a:lnB>
                  </a:tcPr>
                </a:tc>
                <a:tc>
                  <a:txBody>
                    <a:bodyPr/>
                    <a:lstStyle/>
                    <a:p>
                      <a:pPr algn="ctr" fontAlgn="b"/>
                      <a:endParaRPr lang="en-US" sz="18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mj-lt"/>
                      </a:endParaRP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Undergraduate</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-0.21</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-0.22</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Under &amp; Graduate</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0.01</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latin typeface="+mj-lt"/>
                        </a:rPr>
                        <a:t>0.09</a:t>
                      </a:r>
                    </a:p>
                  </a:txBody>
                  <a:tcPr marL="9525" marR="9525" marT="9525" marB="0" anchor="b">
                    <a:lnL>
                      <a:noFill/>
                    </a:lnL>
                    <a:lnR>
                      <a:noFill/>
                    </a:lnR>
                    <a:lnT>
                      <a:noFill/>
                    </a:lnT>
                    <a:lnB>
                      <a:noFill/>
                    </a:lnB>
                  </a:tcPr>
                </a:tc>
              </a:tr>
              <a:tr h="313267">
                <a:tc>
                  <a:txBody>
                    <a:bodyPr/>
                    <a:lstStyle/>
                    <a:p>
                      <a:pPr algn="l" fontAlgn="b"/>
                      <a:r>
                        <a:rPr lang="en-US" sz="1800" b="1" i="0" u="none" strike="noStrike" dirty="0">
                          <a:solidFill>
                            <a:srgbClr val="000000"/>
                          </a:solidFill>
                          <a:latin typeface="+mj-lt"/>
                        </a:rPr>
                        <a:t>Status </a:t>
                      </a:r>
                      <a:r>
                        <a:rPr lang="en-US" sz="1800" b="1" i="0" u="none" strike="noStrike" dirty="0" smtClean="0">
                          <a:solidFill>
                            <a:srgbClr val="000000"/>
                          </a:solidFill>
                          <a:latin typeface="+mj-lt"/>
                        </a:rPr>
                        <a:t>(ref=Public</a:t>
                      </a:r>
                      <a:r>
                        <a:rPr lang="en-US" sz="1800" b="1" i="0" u="none" strike="noStrike" dirty="0">
                          <a:solidFill>
                            <a:srgbClr val="000000"/>
                          </a:solidFill>
                          <a:latin typeface="+mj-lt"/>
                        </a:rPr>
                        <a:t>)</a:t>
                      </a:r>
                    </a:p>
                  </a:txBody>
                  <a:tcPr marL="9525" marR="9525" marT="9525" marB="0" anchor="b">
                    <a:lnL>
                      <a:noFill/>
                    </a:lnL>
                    <a:lnR>
                      <a:noFill/>
                    </a:lnR>
                    <a:lnT>
                      <a:noFill/>
                    </a:lnT>
                    <a:lnB>
                      <a:noFill/>
                    </a:lnB>
                  </a:tcPr>
                </a:tc>
                <a:tc>
                  <a:txBody>
                    <a:bodyPr/>
                    <a:lstStyle/>
                    <a:p>
                      <a:pPr algn="ctr" fontAlgn="b"/>
                      <a:endParaRPr lang="en-US" sz="1800" b="0"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latin typeface="+mj-lt"/>
                      </a:endParaRP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Private</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-0.02</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0.13</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Constant</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-2.13***</a:t>
                      </a:r>
                    </a:p>
                  </a:txBody>
                  <a:tcPr marL="9525" marR="9525" marT="9525" marB="0" anchor="b">
                    <a:lnL>
                      <a:noFill/>
                    </a:lnL>
                    <a:lnR>
                      <a:noFill/>
                    </a:lnR>
                    <a:lnT>
                      <a:noFill/>
                    </a:lnT>
                    <a:lnB>
                      <a:noFill/>
                    </a:lnB>
                  </a:tcPr>
                </a:tc>
                <a:tc>
                  <a:txBody>
                    <a:bodyPr/>
                    <a:lstStyle/>
                    <a:p>
                      <a:pPr algn="ctr" fontAlgn="b"/>
                      <a:r>
                        <a:rPr lang="en-US" sz="1800" b="0" i="0" u="none" strike="noStrike" dirty="0">
                          <a:solidFill>
                            <a:srgbClr val="000000"/>
                          </a:solidFill>
                          <a:latin typeface="+mj-lt"/>
                        </a:rPr>
                        <a:t>1.40***</a:t>
                      </a:r>
                    </a:p>
                  </a:txBody>
                  <a:tcPr marL="9525" marR="9525" marT="9525" marB="0" anchor="b">
                    <a:lnL>
                      <a:noFill/>
                    </a:lnL>
                    <a:lnR>
                      <a:noFill/>
                    </a:lnR>
                    <a:lnT>
                      <a:noFill/>
                    </a:lnT>
                    <a:lnB>
                      <a:noFill/>
                    </a:lnB>
                  </a:tcPr>
                </a:tc>
              </a:tr>
              <a:tr h="313267">
                <a:tc>
                  <a:txBody>
                    <a:bodyPr/>
                    <a:lstStyle/>
                    <a:p>
                      <a:pPr algn="l" fontAlgn="b"/>
                      <a:r>
                        <a:rPr lang="en-US" sz="1800" b="0" i="0" u="none" strike="noStrike" dirty="0">
                          <a:solidFill>
                            <a:srgbClr val="000000"/>
                          </a:solidFill>
                          <a:latin typeface="+mj-lt"/>
                        </a:rPr>
                        <a:t>Observations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mj-lt"/>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mj-lt"/>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CO" dirty="0" err="1" smtClean="0"/>
              <a:t>Conclusion</a:t>
            </a:r>
            <a:endParaRPr lang="es-CO" dirty="0"/>
          </a:p>
        </p:txBody>
      </p:sp>
      <p:sp>
        <p:nvSpPr>
          <p:cNvPr id="4" name="Content Placeholder 3"/>
          <p:cNvSpPr>
            <a:spLocks noGrp="1"/>
          </p:cNvSpPr>
          <p:nvPr>
            <p:ph idx="1"/>
          </p:nvPr>
        </p:nvSpPr>
        <p:spPr/>
        <p:txBody>
          <a:bodyPr>
            <a:normAutofit/>
          </a:bodyPr>
          <a:lstStyle/>
          <a:p>
            <a:r>
              <a:rPr lang="es-CO" dirty="0" smtClean="0"/>
              <a:t>SABER: New </a:t>
            </a:r>
            <a:r>
              <a:rPr lang="es-CO" dirty="0" err="1" smtClean="0"/>
              <a:t>effort</a:t>
            </a:r>
            <a:r>
              <a:rPr lang="es-CO" dirty="0" smtClean="0"/>
              <a:t> and </a:t>
            </a:r>
            <a:r>
              <a:rPr lang="es-CO" dirty="0" err="1" smtClean="0"/>
              <a:t>framework</a:t>
            </a:r>
            <a:r>
              <a:rPr lang="es-CO" dirty="0" smtClean="0"/>
              <a:t> </a:t>
            </a:r>
            <a:r>
              <a:rPr lang="es-CO" dirty="0" err="1" smtClean="0"/>
              <a:t>to</a:t>
            </a:r>
            <a:r>
              <a:rPr lang="es-CO" dirty="0" smtClean="0"/>
              <a:t> </a:t>
            </a:r>
            <a:r>
              <a:rPr lang="es-CO" dirty="0" err="1" smtClean="0"/>
              <a:t>document</a:t>
            </a:r>
            <a:r>
              <a:rPr lang="es-CO" dirty="0" smtClean="0"/>
              <a:t> and </a:t>
            </a:r>
            <a:r>
              <a:rPr lang="es-CO" dirty="0" err="1" smtClean="0"/>
              <a:t>assess</a:t>
            </a:r>
            <a:r>
              <a:rPr lang="es-CO" dirty="0" smtClean="0"/>
              <a:t> </a:t>
            </a:r>
            <a:r>
              <a:rPr lang="es-CO" dirty="0" err="1" smtClean="0"/>
              <a:t>policy</a:t>
            </a:r>
            <a:r>
              <a:rPr lang="es-CO" dirty="0" smtClean="0"/>
              <a:t> </a:t>
            </a:r>
            <a:r>
              <a:rPr lang="es-CO" dirty="0" err="1" smtClean="0"/>
              <a:t>frameworks</a:t>
            </a:r>
            <a:endParaRPr lang="es-CO" dirty="0" smtClean="0"/>
          </a:p>
          <a:p>
            <a:r>
              <a:rPr lang="es-CO" dirty="0" err="1" smtClean="0"/>
              <a:t>System-wide</a:t>
            </a:r>
            <a:r>
              <a:rPr lang="es-CO" dirty="0" smtClean="0"/>
              <a:t> data and </a:t>
            </a:r>
            <a:r>
              <a:rPr lang="es-CO" dirty="0" err="1" smtClean="0"/>
              <a:t>institutio-level</a:t>
            </a:r>
            <a:r>
              <a:rPr lang="es-CO" dirty="0" smtClean="0"/>
              <a:t> data</a:t>
            </a:r>
          </a:p>
          <a:p>
            <a:pPr lvl="1"/>
            <a:r>
              <a:rPr lang="es-CO" dirty="0" err="1" smtClean="0"/>
              <a:t>Institution-level</a:t>
            </a:r>
            <a:r>
              <a:rPr lang="es-CO" dirty="0" smtClean="0"/>
              <a:t> data </a:t>
            </a:r>
            <a:r>
              <a:rPr lang="es-CO" dirty="0" err="1" smtClean="0"/>
              <a:t>helpful</a:t>
            </a:r>
            <a:r>
              <a:rPr lang="es-CO" dirty="0" smtClean="0"/>
              <a:t> </a:t>
            </a:r>
            <a:r>
              <a:rPr lang="es-CO" dirty="0" err="1" smtClean="0"/>
              <a:t>for</a:t>
            </a:r>
            <a:r>
              <a:rPr lang="es-CO" dirty="0" smtClean="0"/>
              <a:t> </a:t>
            </a:r>
            <a:r>
              <a:rPr lang="es-CO" dirty="0" err="1" smtClean="0"/>
              <a:t>implementation</a:t>
            </a:r>
            <a:r>
              <a:rPr lang="es-CO" dirty="0" smtClean="0"/>
              <a:t>, </a:t>
            </a:r>
            <a:r>
              <a:rPr lang="es-CO" dirty="0" err="1" smtClean="0"/>
              <a:t>but</a:t>
            </a:r>
            <a:r>
              <a:rPr lang="es-CO" dirty="0" smtClean="0"/>
              <a:t> </a:t>
            </a:r>
            <a:r>
              <a:rPr lang="es-CO" dirty="0" err="1" smtClean="0"/>
              <a:t>also</a:t>
            </a:r>
            <a:r>
              <a:rPr lang="es-CO" dirty="0" smtClean="0"/>
              <a:t> </a:t>
            </a:r>
            <a:r>
              <a:rPr lang="es-CO" dirty="0" err="1" smtClean="0"/>
              <a:t>calibration</a:t>
            </a:r>
            <a:r>
              <a:rPr lang="es-CO" dirty="0" smtClean="0"/>
              <a:t> (</a:t>
            </a:r>
            <a:r>
              <a:rPr lang="es-CO" dirty="0" err="1" smtClean="0"/>
              <a:t>weights</a:t>
            </a:r>
            <a:r>
              <a:rPr lang="es-CO" dirty="0" smtClean="0"/>
              <a:t>) </a:t>
            </a:r>
            <a:r>
              <a:rPr lang="es-CO" dirty="0" err="1" smtClean="0"/>
              <a:t>for</a:t>
            </a:r>
            <a:r>
              <a:rPr lang="es-CO" dirty="0" smtClean="0"/>
              <a:t> </a:t>
            </a:r>
            <a:r>
              <a:rPr lang="es-CO" dirty="0" err="1" smtClean="0"/>
              <a:t>system-wide</a:t>
            </a:r>
            <a:r>
              <a:rPr lang="es-CO" dirty="0" smtClean="0"/>
              <a:t> </a:t>
            </a:r>
            <a:r>
              <a:rPr lang="es-CO" dirty="0" err="1" smtClean="0"/>
              <a:t>indicators</a:t>
            </a:r>
            <a:endParaRPr lang="es-CO" dirty="0" smtClean="0"/>
          </a:p>
          <a:p>
            <a:r>
              <a:rPr lang="es-CO" dirty="0" err="1" smtClean="0"/>
              <a:t>Institution-level</a:t>
            </a:r>
            <a:r>
              <a:rPr lang="es-CO" dirty="0" smtClean="0"/>
              <a:t> </a:t>
            </a:r>
            <a:r>
              <a:rPr lang="es-CO" dirty="0" err="1" smtClean="0"/>
              <a:t>tool</a:t>
            </a:r>
            <a:r>
              <a:rPr lang="es-CO" dirty="0" smtClean="0"/>
              <a:t> </a:t>
            </a:r>
            <a:r>
              <a:rPr lang="es-CO" dirty="0" err="1" smtClean="0"/>
              <a:t>available</a:t>
            </a:r>
            <a:r>
              <a:rPr lang="es-CO" dirty="0" smtClean="0"/>
              <a:t> </a:t>
            </a:r>
            <a:r>
              <a:rPr lang="es-CO" dirty="0" err="1" smtClean="0"/>
              <a:t>for</a:t>
            </a:r>
            <a:r>
              <a:rPr lang="es-CO" dirty="0" smtClean="0"/>
              <a:t> </a:t>
            </a:r>
            <a:r>
              <a:rPr lang="es-CO" dirty="0" err="1" smtClean="0"/>
              <a:t>deployment</a:t>
            </a:r>
            <a:r>
              <a:rPr lang="es-CO" dirty="0" smtClean="0"/>
              <a:t> in case of </a:t>
            </a:r>
            <a:r>
              <a:rPr lang="es-CO" dirty="0" err="1" smtClean="0"/>
              <a:t>interest</a:t>
            </a:r>
            <a:r>
              <a:rPr lang="es-CO" dirty="0" smtClean="0"/>
              <a:t> </a:t>
            </a:r>
            <a:r>
              <a:rPr lang="es-CO" dirty="0" err="1" smtClean="0"/>
              <a:t>among</a:t>
            </a:r>
            <a:r>
              <a:rPr lang="es-CO" dirty="0" smtClean="0"/>
              <a:t> </a:t>
            </a:r>
            <a:r>
              <a:rPr lang="es-CO" dirty="0" err="1" smtClean="0"/>
              <a:t>participants</a:t>
            </a:r>
            <a:r>
              <a:rPr lang="es-CO" dirty="0" smtClean="0"/>
              <a:t> at </a:t>
            </a:r>
            <a:r>
              <a:rPr lang="es-CO" dirty="0" err="1" smtClean="0"/>
              <a:t>World</a:t>
            </a:r>
            <a:r>
              <a:rPr lang="es-CO" dirty="0" smtClean="0"/>
              <a:t> </a:t>
            </a:r>
            <a:r>
              <a:rPr lang="es-CO" dirty="0" err="1" smtClean="0"/>
              <a:t>Congress</a:t>
            </a:r>
            <a:endParaRPr lang="es-CO" dirty="0" smtClean="0"/>
          </a:p>
          <a:p>
            <a:endParaRPr lang="es-CO" dirty="0" smtClean="0"/>
          </a:p>
          <a:p>
            <a:r>
              <a:rPr lang="es-CO" dirty="0" err="1" smtClean="0"/>
              <a:t>Thank</a:t>
            </a:r>
            <a:r>
              <a:rPr lang="es-CO" dirty="0" smtClean="0"/>
              <a:t> </a:t>
            </a:r>
            <a:r>
              <a:rPr lang="es-CO" dirty="0" err="1" smtClean="0"/>
              <a:t>you</a:t>
            </a:r>
            <a:r>
              <a:rPr lang="es-CO" dirty="0" smtClean="0"/>
              <a:t>!</a:t>
            </a:r>
          </a:p>
        </p:txBody>
      </p:sp>
      <p:sp>
        <p:nvSpPr>
          <p:cNvPr id="5" name="Slide Number Placeholder 4"/>
          <p:cNvSpPr>
            <a:spLocks noGrp="1"/>
          </p:cNvSpPr>
          <p:nvPr>
            <p:ph type="sldNum" sz="quarter" idx="12"/>
          </p:nvPr>
        </p:nvSpPr>
        <p:spPr/>
        <p:txBody>
          <a:bodyPr/>
          <a:lstStyle/>
          <a:p>
            <a:fld id="{2BEC45E5-4570-4E14-98BA-AB6CE3170507}"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SABER is</a:t>
            </a:r>
            <a:endParaRPr lang="en-US" dirty="0"/>
          </a:p>
        </p:txBody>
      </p:sp>
      <p:sp>
        <p:nvSpPr>
          <p:cNvPr id="3" name="Content Placeholder 2"/>
          <p:cNvSpPr>
            <a:spLocks noGrp="1"/>
          </p:cNvSpPr>
          <p:nvPr>
            <p:ph idx="1"/>
          </p:nvPr>
        </p:nvSpPr>
        <p:spPr/>
        <p:txBody>
          <a:bodyPr>
            <a:normAutofit/>
          </a:bodyPr>
          <a:lstStyle/>
          <a:p>
            <a:r>
              <a:rPr lang="en-US" dirty="0" smtClean="0"/>
              <a:t>New initiative to advance Learning for All</a:t>
            </a:r>
          </a:p>
          <a:p>
            <a:pPr lvl="1"/>
            <a:r>
              <a:rPr lang="en-US" dirty="0" smtClean="0"/>
              <a:t>First detailed, disaggregated database of education policies/institutions in core areas</a:t>
            </a:r>
          </a:p>
          <a:p>
            <a:pPr lvl="1"/>
            <a:r>
              <a:rPr lang="en-US" dirty="0" smtClean="0"/>
              <a:t>Open data </a:t>
            </a:r>
            <a:r>
              <a:rPr lang="en-US" dirty="0" smtClean="0">
                <a:sym typeface="Wingdings" pitchFamily="2" charset="2"/>
              </a:rPr>
              <a:t> tool for empowering stakeholders</a:t>
            </a:r>
            <a:endParaRPr lang="en-US" dirty="0" smtClean="0"/>
          </a:p>
          <a:p>
            <a:pPr>
              <a:buNone/>
            </a:pPr>
            <a:r>
              <a:rPr lang="en-US" dirty="0" smtClean="0"/>
              <a:t> </a:t>
            </a:r>
          </a:p>
          <a:p>
            <a:r>
              <a:rPr lang="en-US" dirty="0" smtClean="0"/>
              <a:t>Two key areas:</a:t>
            </a:r>
          </a:p>
          <a:p>
            <a:pPr lvl="1"/>
            <a:r>
              <a:rPr lang="en-US" dirty="0" smtClean="0"/>
              <a:t>Maps out </a:t>
            </a:r>
            <a:r>
              <a:rPr lang="en-US" dirty="0" smtClean="0">
                <a:solidFill>
                  <a:schemeClr val="accent1"/>
                </a:solidFill>
              </a:rPr>
              <a:t>policies/institutions</a:t>
            </a:r>
            <a:r>
              <a:rPr lang="en-US" dirty="0" smtClean="0"/>
              <a:t> </a:t>
            </a:r>
          </a:p>
          <a:p>
            <a:pPr lvl="1"/>
            <a:r>
              <a:rPr lang="en-US" dirty="0" smtClean="0"/>
              <a:t>Links to </a:t>
            </a:r>
            <a:r>
              <a:rPr lang="en-US" dirty="0" smtClean="0">
                <a:solidFill>
                  <a:schemeClr val="accent1"/>
                </a:solidFill>
              </a:rPr>
              <a:t>implementation</a:t>
            </a:r>
            <a:r>
              <a:rPr lang="en-US" dirty="0" smtClean="0"/>
              <a:t> data</a:t>
            </a:r>
          </a:p>
          <a:p>
            <a:endParaRPr lang="en-US" dirty="0"/>
          </a:p>
        </p:txBody>
      </p:sp>
      <p:sp>
        <p:nvSpPr>
          <p:cNvPr id="4" name="Slide Number Placeholder 3"/>
          <p:cNvSpPr>
            <a:spLocks noGrp="1"/>
          </p:cNvSpPr>
          <p:nvPr>
            <p:ph type="sldNum" sz="quarter" idx="12"/>
          </p:nvPr>
        </p:nvSpPr>
        <p:spPr/>
        <p:txBody>
          <a:bodyPr/>
          <a:lstStyle/>
          <a:p>
            <a:fld id="{61CAC6F0-A559-4E29-8814-06447D98808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153400" cy="1143000"/>
          </a:xfrm>
        </p:spPr>
        <p:txBody>
          <a:bodyPr>
            <a:normAutofit fontScale="90000"/>
          </a:bodyPr>
          <a:lstStyle/>
          <a:p>
            <a:r>
              <a:rPr lang="en-US" dirty="0" smtClean="0"/>
              <a:t>Goal:  Make visible what’s underwater</a:t>
            </a:r>
            <a:endParaRPr lang="en-US" dirty="0"/>
          </a:p>
        </p:txBody>
      </p:sp>
      <p:sp>
        <p:nvSpPr>
          <p:cNvPr id="4" name="Slide Number Placeholder 3"/>
          <p:cNvSpPr>
            <a:spLocks noGrp="1"/>
          </p:cNvSpPr>
          <p:nvPr>
            <p:ph type="sldNum" sz="quarter" idx="12"/>
          </p:nvPr>
        </p:nvSpPr>
        <p:spPr/>
        <p:txBody>
          <a:bodyPr/>
          <a:lstStyle/>
          <a:p>
            <a:fld id="{61CAC6F0-A559-4E29-8814-06447D98808B}" type="slidenum">
              <a:rPr lang="en-US" smtClean="0"/>
              <a:pPr/>
              <a:t>4</a:t>
            </a:fld>
            <a:endParaRPr lang="en-US"/>
          </a:p>
        </p:txBody>
      </p:sp>
      <p:pic>
        <p:nvPicPr>
          <p:cNvPr id="1026" name="Picture 2" descr="http://express.howstuffworks.com/gif/wq-iceberg-underwater.jpg"/>
          <p:cNvPicPr>
            <a:picLocks noChangeAspect="1" noChangeArrowheads="1"/>
          </p:cNvPicPr>
          <p:nvPr/>
        </p:nvPicPr>
        <p:blipFill>
          <a:blip r:embed="rId3" cstate="print"/>
          <a:srcRect/>
          <a:stretch>
            <a:fillRect/>
          </a:stretch>
        </p:blipFill>
        <p:spPr bwMode="auto">
          <a:xfrm>
            <a:off x="685800" y="2209800"/>
            <a:ext cx="3253483" cy="4343400"/>
          </a:xfrm>
          <a:prstGeom prst="rect">
            <a:avLst/>
          </a:prstGeom>
          <a:noFill/>
        </p:spPr>
      </p:pic>
      <p:sp>
        <p:nvSpPr>
          <p:cNvPr id="6" name="TextBox 5"/>
          <p:cNvSpPr txBox="1"/>
          <p:nvPr/>
        </p:nvSpPr>
        <p:spPr>
          <a:xfrm>
            <a:off x="4800600" y="2438400"/>
            <a:ext cx="3505200" cy="400110"/>
          </a:xfrm>
          <a:prstGeom prst="rect">
            <a:avLst/>
          </a:prstGeom>
          <a:noFill/>
        </p:spPr>
        <p:txBody>
          <a:bodyPr wrap="square" rtlCol="0">
            <a:spAutoFit/>
          </a:bodyPr>
          <a:lstStyle/>
          <a:p>
            <a:r>
              <a:rPr lang="en-US" sz="2000" dirty="0" smtClean="0"/>
              <a:t>Inputs and (some) outcomes</a:t>
            </a:r>
          </a:p>
        </p:txBody>
      </p:sp>
      <p:sp>
        <p:nvSpPr>
          <p:cNvPr id="7" name="TextBox 6"/>
          <p:cNvSpPr txBox="1"/>
          <p:nvPr/>
        </p:nvSpPr>
        <p:spPr>
          <a:xfrm>
            <a:off x="4800600" y="4191000"/>
            <a:ext cx="3581400" cy="1908215"/>
          </a:xfrm>
          <a:prstGeom prst="rect">
            <a:avLst/>
          </a:prstGeom>
          <a:noFill/>
        </p:spPr>
        <p:txBody>
          <a:bodyPr wrap="square" rtlCol="0">
            <a:spAutoFit/>
          </a:bodyPr>
          <a:lstStyle/>
          <a:p>
            <a:r>
              <a:rPr lang="en-US" sz="2000" dirty="0" smtClean="0"/>
              <a:t>Everything else:</a:t>
            </a:r>
          </a:p>
          <a:p>
            <a:pPr>
              <a:buFont typeface="Arial" pitchFamily="34" charset="0"/>
              <a:buChar char="•"/>
            </a:pPr>
            <a:r>
              <a:rPr lang="en-US" sz="2000" dirty="0" smtClean="0"/>
              <a:t> Policies</a:t>
            </a:r>
          </a:p>
          <a:p>
            <a:pPr>
              <a:buFont typeface="Arial" pitchFamily="34" charset="0"/>
              <a:buChar char="•"/>
            </a:pPr>
            <a:r>
              <a:rPr lang="en-US" sz="2000" dirty="0" smtClean="0"/>
              <a:t> Institutions</a:t>
            </a:r>
          </a:p>
          <a:p>
            <a:pPr>
              <a:buFont typeface="Arial" pitchFamily="34" charset="0"/>
              <a:buChar char="•"/>
            </a:pPr>
            <a:r>
              <a:rPr lang="en-US" sz="2000" dirty="0" smtClean="0"/>
              <a:t> Implementation</a:t>
            </a:r>
          </a:p>
          <a:p>
            <a:pPr>
              <a:buFont typeface="Arial" pitchFamily="34" charset="0"/>
              <a:buChar char="•"/>
            </a:pPr>
            <a:r>
              <a:rPr lang="en-US" sz="2000" dirty="0" smtClean="0"/>
              <a:t> Effects of interventions</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 development:  </a:t>
            </a:r>
            <a:r>
              <a:rPr lang="en-US" dirty="0" smtClean="0">
                <a:solidFill>
                  <a:schemeClr val="accent1"/>
                </a:solidFill>
              </a:rPr>
              <a:t>Key steps</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What Matters paper</a:t>
            </a:r>
          </a:p>
          <a:p>
            <a:r>
              <a:rPr lang="en-US" dirty="0" smtClean="0"/>
              <a:t>Indicators and scoring rubric</a:t>
            </a:r>
          </a:p>
          <a:p>
            <a:r>
              <a:rPr lang="en-US" dirty="0" smtClean="0"/>
              <a:t>Data-collection instrument</a:t>
            </a:r>
          </a:p>
          <a:p>
            <a:r>
              <a:rPr lang="en-US" dirty="0" smtClean="0"/>
              <a:t>Data collection</a:t>
            </a:r>
          </a:p>
          <a:p>
            <a:r>
              <a:rPr lang="en-US" dirty="0" smtClean="0"/>
              <a:t>Analysis</a:t>
            </a:r>
          </a:p>
          <a:p>
            <a:r>
              <a:rPr lang="en-US" dirty="0" smtClean="0"/>
              <a:t>Data validation</a:t>
            </a:r>
          </a:p>
          <a:p>
            <a:r>
              <a:rPr lang="en-US" dirty="0" smtClean="0"/>
              <a:t>Publication of data &amp; analyses</a:t>
            </a:r>
          </a:p>
          <a:p>
            <a:endParaRPr lang="en-US" dirty="0"/>
          </a:p>
        </p:txBody>
      </p:sp>
      <p:sp>
        <p:nvSpPr>
          <p:cNvPr id="4" name="Slide Number Placeholder 3"/>
          <p:cNvSpPr>
            <a:spLocks noGrp="1"/>
          </p:cNvSpPr>
          <p:nvPr>
            <p:ph type="sldNum" sz="quarter" idx="12"/>
          </p:nvPr>
        </p:nvSpPr>
        <p:spPr/>
        <p:txBody>
          <a:bodyPr/>
          <a:lstStyle/>
          <a:p>
            <a:fld id="{61CAC6F0-A559-4E29-8814-06447D98808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What SABER provides</a:t>
            </a:r>
            <a:br>
              <a:rPr lang="en-US" dirty="0" smtClean="0"/>
            </a:br>
            <a:r>
              <a:rPr lang="en-US" i="1" dirty="0" smtClean="0"/>
              <a:t>(not just ratings)</a:t>
            </a:r>
            <a:endParaRPr lang="en-US" dirty="0"/>
          </a:p>
        </p:txBody>
      </p:sp>
      <p:sp>
        <p:nvSpPr>
          <p:cNvPr id="3" name="Content Placeholder 2"/>
          <p:cNvSpPr>
            <a:spLocks noGrp="1"/>
          </p:cNvSpPr>
          <p:nvPr>
            <p:ph idx="1"/>
          </p:nvPr>
        </p:nvSpPr>
        <p:spPr>
          <a:xfrm>
            <a:off x="457200" y="2667000"/>
            <a:ext cx="8229600" cy="3657600"/>
          </a:xfrm>
        </p:spPr>
        <p:txBody>
          <a:bodyPr>
            <a:normAutofit lnSpcReduction="10000"/>
          </a:bodyPr>
          <a:lstStyle/>
          <a:p>
            <a:endParaRPr lang="en-US" sz="1400" b="1" dirty="0" smtClean="0"/>
          </a:p>
          <a:p>
            <a:r>
              <a:rPr lang="en-US" b="1" dirty="0" smtClean="0"/>
              <a:t>Analytical</a:t>
            </a:r>
            <a:r>
              <a:rPr lang="en-US" dirty="0" smtClean="0"/>
              <a:t> framework for thinking about domain</a:t>
            </a:r>
          </a:p>
          <a:p>
            <a:r>
              <a:rPr lang="en-US" b="1" dirty="0" smtClean="0"/>
              <a:t>Descriptive</a:t>
            </a:r>
            <a:r>
              <a:rPr lang="en-US" dirty="0" smtClean="0"/>
              <a:t> data on policies/institutions</a:t>
            </a:r>
          </a:p>
          <a:p>
            <a:r>
              <a:rPr lang="en-US" b="1" dirty="0" smtClean="0"/>
              <a:t>Evaluative</a:t>
            </a:r>
            <a:r>
              <a:rPr lang="en-US" dirty="0" smtClean="0"/>
              <a:t> judgments </a:t>
            </a:r>
            <a:r>
              <a:rPr lang="en-US" i="1" dirty="0" smtClean="0"/>
              <a:t>(ratings, not rankings)</a:t>
            </a:r>
          </a:p>
          <a:p>
            <a:pPr lvl="1"/>
            <a:r>
              <a:rPr lang="en-US" dirty="0" smtClean="0"/>
              <a:t>“Latent” (poor performance)</a:t>
            </a:r>
          </a:p>
          <a:p>
            <a:pPr lvl="1"/>
            <a:r>
              <a:rPr lang="en-US" dirty="0" smtClean="0"/>
              <a:t>“Emerging” (insufficient performance)</a:t>
            </a:r>
          </a:p>
          <a:p>
            <a:pPr lvl="1"/>
            <a:r>
              <a:rPr lang="en-US" dirty="0" smtClean="0"/>
              <a:t>“Established” (adequate performance) </a:t>
            </a:r>
          </a:p>
          <a:p>
            <a:pPr lvl="1"/>
            <a:r>
              <a:rPr lang="en-US" dirty="0" smtClean="0"/>
              <a:t>“Advanced” (outstanding performance) </a:t>
            </a:r>
          </a:p>
          <a:p>
            <a:pPr>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61CAC6F0-A559-4E29-8814-06447D98808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ounded Rectangle 64"/>
          <p:cNvSpPr/>
          <p:nvPr/>
        </p:nvSpPr>
        <p:spPr>
          <a:xfrm>
            <a:off x="533400" y="2819400"/>
            <a:ext cx="5943600" cy="1893490"/>
          </a:xfrm>
          <a:prstGeom prst="roundRect">
            <a:avLst/>
          </a:prstGeom>
          <a:noFill/>
          <a:ln>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61CAC6F0-A559-4E29-8814-06447D98808B}" type="slidenum">
              <a:rPr lang="en-US" smtClean="0">
                <a:solidFill>
                  <a:schemeClr val="tx1"/>
                </a:solidFill>
              </a:rPr>
              <a:pPr/>
              <a:t>7</a:t>
            </a:fld>
            <a:endParaRPr lang="en-US">
              <a:solidFill>
                <a:schemeClr val="tx1"/>
              </a:solidFill>
            </a:endParaRPr>
          </a:p>
        </p:txBody>
      </p:sp>
      <p:sp>
        <p:nvSpPr>
          <p:cNvPr id="35" name="TextBox 34"/>
          <p:cNvSpPr txBox="1"/>
          <p:nvPr/>
        </p:nvSpPr>
        <p:spPr>
          <a:xfrm>
            <a:off x="0" y="0"/>
            <a:ext cx="9144000" cy="790345"/>
          </a:xfrm>
          <a:prstGeom prst="rect">
            <a:avLst/>
          </a:prstGeom>
          <a:noFill/>
        </p:spPr>
        <p:txBody>
          <a:bodyPr wrap="square" rtlCol="0">
            <a:spAutoFit/>
          </a:bodyPr>
          <a:lstStyle/>
          <a:p>
            <a:pPr algn="ctr">
              <a:lnSpc>
                <a:spcPct val="80000"/>
              </a:lnSpc>
            </a:pPr>
            <a:r>
              <a:rPr lang="en-US" sz="2800" b="1" dirty="0" smtClean="0"/>
              <a:t>SABER informs </a:t>
            </a:r>
            <a:r>
              <a:rPr lang="en-US" sz="2800" b="1" dirty="0" smtClean="0">
                <a:solidFill>
                  <a:schemeClr val="accent1"/>
                </a:solidFill>
              </a:rPr>
              <a:t>policy choices </a:t>
            </a:r>
            <a:r>
              <a:rPr lang="en-US" sz="2800" b="1" dirty="0" smtClean="0"/>
              <a:t>&amp; </a:t>
            </a:r>
          </a:p>
          <a:p>
            <a:pPr algn="ctr">
              <a:lnSpc>
                <a:spcPct val="80000"/>
              </a:lnSpc>
            </a:pPr>
            <a:r>
              <a:rPr lang="en-US" sz="2800" b="1" dirty="0" smtClean="0">
                <a:solidFill>
                  <a:schemeClr val="accent1"/>
                </a:solidFill>
              </a:rPr>
              <a:t>diagnoses</a:t>
            </a:r>
            <a:r>
              <a:rPr lang="en-US" sz="2800" b="1" dirty="0" smtClean="0"/>
              <a:t> gaps in implementation in each domain</a:t>
            </a:r>
            <a:endParaRPr lang="en-US" sz="2800" b="1" dirty="0">
              <a:solidFill>
                <a:srgbClr val="FF0000"/>
              </a:solidFill>
            </a:endParaRPr>
          </a:p>
        </p:txBody>
      </p:sp>
      <p:sp>
        <p:nvSpPr>
          <p:cNvPr id="36" name="Rectangle 35"/>
          <p:cNvSpPr/>
          <p:nvPr/>
        </p:nvSpPr>
        <p:spPr>
          <a:xfrm>
            <a:off x="609600" y="1447800"/>
            <a:ext cx="2667000" cy="1219200"/>
          </a:xfrm>
          <a:prstGeom prst="rect">
            <a:avLst/>
          </a:prstGeom>
          <a:solidFill>
            <a:schemeClr val="accent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Catalog &amp; assess quality of policy framework</a:t>
            </a:r>
            <a:endParaRPr lang="en-US" sz="2000" b="1" dirty="0"/>
          </a:p>
        </p:txBody>
      </p:sp>
      <p:sp>
        <p:nvSpPr>
          <p:cNvPr id="38" name="TextBox 37"/>
          <p:cNvSpPr txBox="1"/>
          <p:nvPr/>
        </p:nvSpPr>
        <p:spPr>
          <a:xfrm>
            <a:off x="1347412" y="914400"/>
            <a:ext cx="1270284" cy="523220"/>
          </a:xfrm>
          <a:prstGeom prst="rect">
            <a:avLst/>
          </a:prstGeom>
          <a:noFill/>
        </p:spPr>
        <p:txBody>
          <a:bodyPr wrap="none" rtlCol="0">
            <a:spAutoFit/>
          </a:bodyPr>
          <a:lstStyle/>
          <a:p>
            <a:r>
              <a:rPr lang="en-US" sz="2800" b="1" cap="small" dirty="0" smtClean="0"/>
              <a:t>Policies</a:t>
            </a:r>
            <a:endParaRPr lang="en-US" sz="2800" b="1" cap="small" dirty="0"/>
          </a:p>
        </p:txBody>
      </p:sp>
      <p:sp>
        <p:nvSpPr>
          <p:cNvPr id="41" name="TextBox 40"/>
          <p:cNvSpPr txBox="1"/>
          <p:nvPr/>
        </p:nvSpPr>
        <p:spPr>
          <a:xfrm>
            <a:off x="4064154" y="914400"/>
            <a:ext cx="2401491" cy="523220"/>
          </a:xfrm>
          <a:prstGeom prst="rect">
            <a:avLst/>
          </a:prstGeom>
          <a:noFill/>
        </p:spPr>
        <p:txBody>
          <a:bodyPr wrap="none" rtlCol="0">
            <a:spAutoFit/>
          </a:bodyPr>
          <a:lstStyle/>
          <a:p>
            <a:r>
              <a:rPr lang="en-US" sz="2800" b="1" cap="small" dirty="0" smtClean="0"/>
              <a:t>Implementation</a:t>
            </a:r>
            <a:endParaRPr lang="en-US" sz="2400" b="1" cap="small" dirty="0"/>
          </a:p>
        </p:txBody>
      </p:sp>
      <p:sp>
        <p:nvSpPr>
          <p:cNvPr id="42" name="TextBox 41"/>
          <p:cNvSpPr txBox="1"/>
          <p:nvPr/>
        </p:nvSpPr>
        <p:spPr>
          <a:xfrm>
            <a:off x="3276600" y="762000"/>
            <a:ext cx="465192" cy="769441"/>
          </a:xfrm>
          <a:prstGeom prst="rect">
            <a:avLst/>
          </a:prstGeom>
          <a:noFill/>
        </p:spPr>
        <p:txBody>
          <a:bodyPr wrap="none" rtlCol="0">
            <a:spAutoFit/>
          </a:bodyPr>
          <a:lstStyle/>
          <a:p>
            <a:r>
              <a:rPr lang="en-US" sz="4400" dirty="0" smtClean="0">
                <a:solidFill>
                  <a:schemeClr val="accent3">
                    <a:lumMod val="75000"/>
                  </a:schemeClr>
                </a:solidFill>
              </a:rPr>
              <a:t>+</a:t>
            </a:r>
            <a:endParaRPr lang="en-US" sz="4400" dirty="0">
              <a:solidFill>
                <a:schemeClr val="accent3">
                  <a:lumMod val="75000"/>
                </a:schemeClr>
              </a:solidFill>
            </a:endParaRPr>
          </a:p>
        </p:txBody>
      </p:sp>
      <p:sp>
        <p:nvSpPr>
          <p:cNvPr id="52" name="Right Arrow 51"/>
          <p:cNvSpPr/>
          <p:nvPr/>
        </p:nvSpPr>
        <p:spPr>
          <a:xfrm>
            <a:off x="6781800" y="1037925"/>
            <a:ext cx="457200" cy="304800"/>
          </a:xfrm>
          <a:prstGeom prst="rightArrow">
            <a:avLst/>
          </a:prstGeom>
          <a:solidFill>
            <a:schemeClr val="accent3">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315200" y="914400"/>
            <a:ext cx="1619354" cy="523220"/>
          </a:xfrm>
          <a:prstGeom prst="rect">
            <a:avLst/>
          </a:prstGeom>
          <a:noFill/>
        </p:spPr>
        <p:txBody>
          <a:bodyPr wrap="none" rtlCol="0">
            <a:spAutoFit/>
          </a:bodyPr>
          <a:lstStyle/>
          <a:p>
            <a:r>
              <a:rPr lang="en-US" sz="2800" b="1" cap="small" dirty="0" smtClean="0"/>
              <a:t>Outcomes</a:t>
            </a:r>
            <a:endParaRPr lang="en-US" sz="2400" b="1" cap="small" dirty="0"/>
          </a:p>
        </p:txBody>
      </p:sp>
      <p:sp>
        <p:nvSpPr>
          <p:cNvPr id="57" name="Rectangle 56"/>
          <p:cNvSpPr/>
          <p:nvPr/>
        </p:nvSpPr>
        <p:spPr>
          <a:xfrm>
            <a:off x="3810000" y="1447800"/>
            <a:ext cx="2590800" cy="1219200"/>
          </a:xfrm>
          <a:prstGeom prst="rect">
            <a:avLst/>
          </a:prstGeom>
          <a:solidFill>
            <a:schemeClr val="accent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Collect &amp; analyze data on policy execution</a:t>
            </a:r>
            <a:endParaRPr lang="en-US" sz="2000" b="1" dirty="0"/>
          </a:p>
        </p:txBody>
      </p:sp>
      <p:sp>
        <p:nvSpPr>
          <p:cNvPr id="58" name="TextBox 57"/>
          <p:cNvSpPr txBox="1"/>
          <p:nvPr/>
        </p:nvSpPr>
        <p:spPr>
          <a:xfrm>
            <a:off x="838200" y="3276600"/>
            <a:ext cx="2203745" cy="1369606"/>
          </a:xfrm>
          <a:prstGeom prst="rect">
            <a:avLst/>
          </a:prstGeom>
          <a:noFill/>
        </p:spPr>
        <p:txBody>
          <a:bodyPr wrap="none" rtlCol="0">
            <a:spAutoFit/>
          </a:bodyPr>
          <a:lstStyle/>
          <a:p>
            <a:pPr marL="173038" indent="-173038">
              <a:buFont typeface="Arial" pitchFamily="34" charset="0"/>
              <a:buChar char="•"/>
            </a:pPr>
            <a:r>
              <a:rPr lang="en-US" sz="1600" b="1" dirty="0" smtClean="0"/>
              <a:t>Framework</a:t>
            </a:r>
          </a:p>
          <a:p>
            <a:pPr marL="173038" indent="-173038">
              <a:buFont typeface="Arial" pitchFamily="34" charset="0"/>
              <a:buChar char="•"/>
            </a:pPr>
            <a:endParaRPr lang="en-US" sz="600" b="1" dirty="0" smtClean="0"/>
          </a:p>
          <a:p>
            <a:pPr marL="173038" indent="-173038">
              <a:buFont typeface="Arial" pitchFamily="34" charset="0"/>
              <a:buChar char="•"/>
            </a:pPr>
            <a:r>
              <a:rPr lang="en-US" sz="1600" b="1" dirty="0" smtClean="0"/>
              <a:t>Collection instrument</a:t>
            </a:r>
          </a:p>
          <a:p>
            <a:pPr marL="173038" indent="-173038">
              <a:buFont typeface="Arial" pitchFamily="34" charset="0"/>
              <a:buChar char="•"/>
            </a:pPr>
            <a:endParaRPr lang="en-US" sz="700" b="1" dirty="0" smtClean="0"/>
          </a:p>
          <a:p>
            <a:pPr marL="173038" indent="-173038">
              <a:buFont typeface="Arial" pitchFamily="34" charset="0"/>
              <a:buChar char="•"/>
            </a:pPr>
            <a:r>
              <a:rPr lang="en-US" sz="1600" b="1" dirty="0" smtClean="0"/>
              <a:t>Rubric</a:t>
            </a:r>
          </a:p>
          <a:p>
            <a:pPr marL="173038" indent="-173038">
              <a:buFont typeface="Arial" pitchFamily="34" charset="0"/>
              <a:buChar char="•"/>
            </a:pPr>
            <a:endParaRPr lang="en-US" sz="600" b="1" dirty="0" smtClean="0"/>
          </a:p>
          <a:p>
            <a:pPr marL="173038" indent="-173038">
              <a:buFont typeface="Arial" pitchFamily="34" charset="0"/>
              <a:buChar char="•"/>
            </a:pPr>
            <a:r>
              <a:rPr lang="en-US" sz="1600" b="1" dirty="0" smtClean="0"/>
              <a:t>Manual</a:t>
            </a:r>
            <a:endParaRPr lang="en-US" sz="1600" b="1" dirty="0"/>
          </a:p>
        </p:txBody>
      </p:sp>
      <p:sp>
        <p:nvSpPr>
          <p:cNvPr id="59" name="TextBox 58"/>
          <p:cNvSpPr txBox="1"/>
          <p:nvPr/>
        </p:nvSpPr>
        <p:spPr>
          <a:xfrm>
            <a:off x="3657600" y="3361376"/>
            <a:ext cx="2743200" cy="1323439"/>
          </a:xfrm>
          <a:prstGeom prst="rect">
            <a:avLst/>
          </a:prstGeom>
          <a:noFill/>
        </p:spPr>
        <p:txBody>
          <a:bodyPr wrap="square" rtlCol="0">
            <a:spAutoFit/>
          </a:bodyPr>
          <a:lstStyle/>
          <a:p>
            <a:pPr marL="173038" indent="-173038">
              <a:buFont typeface="Arial" pitchFamily="34" charset="0"/>
              <a:buChar char="•"/>
            </a:pPr>
            <a:r>
              <a:rPr lang="en-US" sz="1600" b="1" dirty="0" smtClean="0"/>
              <a:t>Survey data</a:t>
            </a:r>
            <a:r>
              <a:rPr lang="en-US" sz="1600" dirty="0" smtClean="0"/>
              <a:t> </a:t>
            </a:r>
            <a:r>
              <a:rPr lang="en-US" sz="1400" dirty="0" smtClean="0"/>
              <a:t>(e.g. PETS, QSDS, Absence, Household)</a:t>
            </a:r>
            <a:endParaRPr lang="en-US" sz="1600" dirty="0" smtClean="0"/>
          </a:p>
          <a:p>
            <a:pPr marL="173038" indent="-173038">
              <a:buFont typeface="Arial" pitchFamily="34" charset="0"/>
              <a:buChar char="•"/>
            </a:pPr>
            <a:endParaRPr lang="en-US" sz="600" dirty="0" smtClean="0"/>
          </a:p>
          <a:p>
            <a:pPr marL="173038" indent="-173038">
              <a:buFont typeface="Arial" pitchFamily="34" charset="0"/>
              <a:buChar char="•"/>
            </a:pPr>
            <a:r>
              <a:rPr lang="en-US" sz="1600" b="1" dirty="0" smtClean="0"/>
              <a:t>Proxy indicators </a:t>
            </a:r>
            <a:r>
              <a:rPr lang="en-US" sz="1400" dirty="0" smtClean="0"/>
              <a:t>(e.g. economy-wide metrics, survey data from other countries) </a:t>
            </a:r>
            <a:endParaRPr lang="en-US" sz="1600" dirty="0"/>
          </a:p>
        </p:txBody>
      </p:sp>
      <p:sp>
        <p:nvSpPr>
          <p:cNvPr id="60" name="TextBox 59"/>
          <p:cNvSpPr txBox="1"/>
          <p:nvPr/>
        </p:nvSpPr>
        <p:spPr>
          <a:xfrm rot="16200000">
            <a:off x="-468785" y="3585251"/>
            <a:ext cx="1459310" cy="369332"/>
          </a:xfrm>
          <a:prstGeom prst="rect">
            <a:avLst/>
          </a:prstGeom>
          <a:noFill/>
        </p:spPr>
        <p:txBody>
          <a:bodyPr wrap="none" rtlCol="0">
            <a:spAutoFit/>
          </a:bodyPr>
          <a:lstStyle/>
          <a:p>
            <a:r>
              <a:rPr lang="en-US" dirty="0" smtClean="0"/>
              <a:t>SABER Toolkit</a:t>
            </a:r>
            <a:endParaRPr lang="en-US" dirty="0"/>
          </a:p>
        </p:txBody>
      </p:sp>
      <p:sp>
        <p:nvSpPr>
          <p:cNvPr id="67" name="TextBox 66"/>
          <p:cNvSpPr txBox="1"/>
          <p:nvPr/>
        </p:nvSpPr>
        <p:spPr>
          <a:xfrm>
            <a:off x="961725" y="5077065"/>
            <a:ext cx="4981875" cy="646331"/>
          </a:xfrm>
          <a:prstGeom prst="rect">
            <a:avLst/>
          </a:prstGeom>
          <a:noFill/>
        </p:spPr>
        <p:txBody>
          <a:bodyPr wrap="square" rtlCol="0">
            <a:spAutoFit/>
          </a:bodyPr>
          <a:lstStyle/>
          <a:p>
            <a:pPr algn="ctr"/>
            <a:r>
              <a:rPr lang="en-US" b="1" i="1" dirty="0" smtClean="0"/>
              <a:t>Country, regional, and policy domain reports with interpretation, including expert judgment</a:t>
            </a:r>
            <a:endParaRPr lang="en-US" b="1" i="1" dirty="0"/>
          </a:p>
        </p:txBody>
      </p:sp>
      <p:sp>
        <p:nvSpPr>
          <p:cNvPr id="68" name="TextBox 67"/>
          <p:cNvSpPr txBox="1"/>
          <p:nvPr/>
        </p:nvSpPr>
        <p:spPr>
          <a:xfrm>
            <a:off x="685800" y="2926536"/>
            <a:ext cx="2488823" cy="338554"/>
          </a:xfrm>
          <a:prstGeom prst="rect">
            <a:avLst/>
          </a:prstGeom>
          <a:noFill/>
        </p:spPr>
        <p:txBody>
          <a:bodyPr wrap="none" rtlCol="0">
            <a:spAutoFit/>
          </a:bodyPr>
          <a:lstStyle/>
          <a:p>
            <a:r>
              <a:rPr lang="en-US" sz="1600" i="1" dirty="0" smtClean="0"/>
              <a:t>Tools to benchmark policies</a:t>
            </a:r>
            <a:endParaRPr lang="en-US" sz="1600" i="1" dirty="0"/>
          </a:p>
        </p:txBody>
      </p:sp>
      <p:sp>
        <p:nvSpPr>
          <p:cNvPr id="69" name="TextBox 68"/>
          <p:cNvSpPr txBox="1"/>
          <p:nvPr/>
        </p:nvSpPr>
        <p:spPr>
          <a:xfrm>
            <a:off x="3647975" y="2827140"/>
            <a:ext cx="3048000" cy="584775"/>
          </a:xfrm>
          <a:prstGeom prst="rect">
            <a:avLst/>
          </a:prstGeom>
          <a:noFill/>
        </p:spPr>
        <p:txBody>
          <a:bodyPr wrap="square" rtlCol="0">
            <a:spAutoFit/>
          </a:bodyPr>
          <a:lstStyle/>
          <a:p>
            <a:r>
              <a:rPr lang="en-US" sz="1600" i="1" dirty="0" smtClean="0"/>
              <a:t>Tools to assess implementation based on available data</a:t>
            </a:r>
            <a:endParaRPr lang="en-US" sz="1600" i="1" dirty="0"/>
          </a:p>
        </p:txBody>
      </p:sp>
      <p:sp>
        <p:nvSpPr>
          <p:cNvPr id="70" name="Down Arrow 69"/>
          <p:cNvSpPr/>
          <p:nvPr/>
        </p:nvSpPr>
        <p:spPr>
          <a:xfrm>
            <a:off x="3200400" y="4712890"/>
            <a:ext cx="457200" cy="304800"/>
          </a:xfrm>
          <a:prstGeom prst="downArrow">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914400" y="5943600"/>
            <a:ext cx="4981875" cy="369332"/>
          </a:xfrm>
          <a:prstGeom prst="rect">
            <a:avLst/>
          </a:prstGeom>
          <a:noFill/>
        </p:spPr>
        <p:txBody>
          <a:bodyPr wrap="square" rtlCol="0">
            <a:spAutoFit/>
          </a:bodyPr>
          <a:lstStyle/>
          <a:p>
            <a:pPr algn="ctr"/>
            <a:r>
              <a:rPr lang="en-US" b="1" i="1" dirty="0" smtClean="0"/>
              <a:t>Online knowledge base</a:t>
            </a:r>
            <a:endParaRPr lang="en-US" b="1" i="1" dirty="0"/>
          </a:p>
        </p:txBody>
      </p:sp>
      <p:sp>
        <p:nvSpPr>
          <p:cNvPr id="20" name="Oval 19"/>
          <p:cNvSpPr/>
          <p:nvPr/>
        </p:nvSpPr>
        <p:spPr>
          <a:xfrm>
            <a:off x="0" y="838200"/>
            <a:ext cx="3657600" cy="2133600"/>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s-CO" dirty="0" err="1" smtClean="0"/>
              <a:t>Tertiary</a:t>
            </a:r>
            <a:r>
              <a:rPr lang="es-CO" dirty="0" smtClean="0"/>
              <a:t> </a:t>
            </a:r>
            <a:r>
              <a:rPr lang="es-CO" dirty="0" err="1" smtClean="0"/>
              <a:t>education</a:t>
            </a:r>
            <a:r>
              <a:rPr lang="es-CO" dirty="0" smtClean="0"/>
              <a:t> </a:t>
            </a:r>
            <a:r>
              <a:rPr lang="es-CO" dirty="0" err="1" smtClean="0"/>
              <a:t>governance</a:t>
            </a:r>
            <a:endParaRPr lang="es-CO" dirty="0"/>
          </a:p>
        </p:txBody>
      </p:sp>
      <p:sp>
        <p:nvSpPr>
          <p:cNvPr id="3" name="Content Placeholder 2"/>
          <p:cNvSpPr>
            <a:spLocks noGrp="1"/>
          </p:cNvSpPr>
          <p:nvPr>
            <p:ph idx="1"/>
          </p:nvPr>
        </p:nvSpPr>
        <p:spPr/>
        <p:txBody>
          <a:bodyPr>
            <a:normAutofit fontScale="92500" lnSpcReduction="10000"/>
          </a:bodyPr>
          <a:lstStyle/>
          <a:p>
            <a:r>
              <a:rPr lang="en-US" dirty="0" smtClean="0"/>
              <a:t>Large variation in performance of higher education institutions – governance as a key determinant</a:t>
            </a:r>
          </a:p>
          <a:p>
            <a:r>
              <a:rPr lang="en-US" dirty="0" smtClean="0"/>
              <a:t>Differences in objectives: research, teaching, contribution to local economy, etc. </a:t>
            </a:r>
            <a:r>
              <a:rPr lang="en-US" dirty="0" smtClean="0">
                <a:sym typeface="Wingdings" pitchFamily="2" charset="2"/>
              </a:rPr>
              <a:t> Not one “best” model</a:t>
            </a:r>
          </a:p>
          <a:p>
            <a:r>
              <a:rPr lang="en-US" dirty="0" smtClean="0">
                <a:sym typeface="Wingdings" pitchFamily="2" charset="2"/>
              </a:rPr>
              <a:t>Benchmarking as </a:t>
            </a:r>
            <a:r>
              <a:rPr lang="en-US" dirty="0" smtClean="0"/>
              <a:t>step towards monitoring performance</a:t>
            </a:r>
          </a:p>
          <a:p>
            <a:r>
              <a:rPr lang="en-US" b="1" dirty="0" smtClean="0"/>
              <a:t>Three levels of analysis</a:t>
            </a:r>
          </a:p>
          <a:p>
            <a:pPr lvl="1"/>
            <a:r>
              <a:rPr lang="en-US" b="1" dirty="0" smtClean="0"/>
              <a:t>Institutions level: </a:t>
            </a:r>
            <a:r>
              <a:rPr lang="en-US" dirty="0" smtClean="0"/>
              <a:t>Identification of Strengths and weaknesses, base line for comparison overtime</a:t>
            </a:r>
          </a:p>
          <a:p>
            <a:pPr lvl="1"/>
            <a:r>
              <a:rPr lang="en-US" b="1" dirty="0" smtClean="0"/>
              <a:t>Country level:</a:t>
            </a:r>
            <a:r>
              <a:rPr lang="en-US" dirty="0" smtClean="0"/>
              <a:t> Identification of models, differences between institutions, correlation between models and performance</a:t>
            </a:r>
          </a:p>
          <a:p>
            <a:pPr lvl="1"/>
            <a:r>
              <a:rPr lang="en-US" b="1" dirty="0" smtClean="0"/>
              <a:t>International level: </a:t>
            </a:r>
            <a:r>
              <a:rPr lang="en-US" dirty="0" smtClean="0"/>
              <a:t>Comparisons between models, correlations between models and performance</a:t>
            </a:r>
          </a:p>
          <a:p>
            <a:endParaRPr lang="en-US" dirty="0" smtClean="0"/>
          </a:p>
          <a:p>
            <a:endParaRPr lang="es-CO" dirty="0"/>
          </a:p>
        </p:txBody>
      </p:sp>
      <p:sp>
        <p:nvSpPr>
          <p:cNvPr id="4" name="Slide Number Placeholder 3"/>
          <p:cNvSpPr>
            <a:spLocks noGrp="1"/>
          </p:cNvSpPr>
          <p:nvPr>
            <p:ph type="sldNum" sz="quarter" idx="12"/>
          </p:nvPr>
        </p:nvSpPr>
        <p:spPr/>
        <p:txBody>
          <a:bodyPr/>
          <a:lstStyle/>
          <a:p>
            <a:fld id="{2BEC45E5-4570-4E14-98BA-AB6CE3170507}"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EC45E5-4570-4E14-98BA-AB6CE3170507}" type="slidenum">
              <a:rPr lang="en-US" smtClean="0"/>
              <a:pPr/>
              <a:t>9</a:t>
            </a:fld>
            <a:endParaRPr lang="en-US"/>
          </a:p>
        </p:txBody>
      </p:sp>
      <p:graphicFrame>
        <p:nvGraphicFramePr>
          <p:cNvPr id="5" name="Table 4"/>
          <p:cNvGraphicFramePr>
            <a:graphicFrameLocks noGrp="1"/>
          </p:cNvGraphicFramePr>
          <p:nvPr/>
        </p:nvGraphicFramePr>
        <p:xfrm>
          <a:off x="228600" y="1371599"/>
          <a:ext cx="8686799" cy="4952999"/>
        </p:xfrm>
        <a:graphic>
          <a:graphicData uri="http://schemas.openxmlformats.org/drawingml/2006/table">
            <a:tbl>
              <a:tblPr/>
              <a:tblGrid>
                <a:gridCol w="1145137"/>
                <a:gridCol w="1417349"/>
                <a:gridCol w="1253098"/>
                <a:gridCol w="1837202"/>
                <a:gridCol w="1856580"/>
                <a:gridCol w="1177433"/>
              </a:tblGrid>
              <a:tr h="550333">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System Level</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Context, Mission and Goals</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Management</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Autonomy</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latin typeface="Calibri"/>
                          <a:ea typeface="Times New Roman"/>
                          <a:cs typeface="Arial"/>
                        </a:rPr>
                        <a:t>Accountability</a:t>
                      </a:r>
                      <a:endParaRPr lang="en-US" sz="1400" dirty="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chemeClr val="tx1"/>
                          </a:solidFill>
                          <a:latin typeface="Calibri"/>
                          <a:ea typeface="Times New Roman"/>
                          <a:cs typeface="Arial"/>
                        </a:rPr>
                        <a:t>Participation</a:t>
                      </a:r>
                      <a:endParaRPr lang="en-US" sz="140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201333">
                <a:tc>
                  <a:txBody>
                    <a:bodyPr/>
                    <a:lstStyle/>
                    <a:p>
                      <a:pPr marL="0" marR="0">
                        <a:lnSpc>
                          <a:spcPct val="115000"/>
                        </a:lnSpc>
                        <a:spcBef>
                          <a:spcPts val="0"/>
                        </a:spcBef>
                        <a:spcAft>
                          <a:spcPts val="0"/>
                        </a:spcAft>
                      </a:pPr>
                      <a:r>
                        <a:rPr lang="en-US" sz="1400" b="1">
                          <a:solidFill>
                            <a:schemeClr val="tx1"/>
                          </a:solidFill>
                          <a:latin typeface="Calibri"/>
                          <a:ea typeface="Times New Roman"/>
                          <a:cs typeface="Arial"/>
                        </a:rPr>
                        <a:t>Government-driven</a:t>
                      </a:r>
                      <a:endParaRPr lang="en-US" sz="1400">
                        <a:solidFill>
                          <a:schemeClr val="tx1"/>
                        </a:solidFill>
                        <a:latin typeface="Calibri"/>
                        <a:ea typeface="Times New Roman"/>
                        <a:cs typeface="Arial"/>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Government-defined missions and policies</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Government-appointed president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Centrally managed budget</a:t>
                      </a:r>
                    </a:p>
                    <a:p>
                      <a:pPr marL="0" marR="0">
                        <a:lnSpc>
                          <a:spcPct val="115000"/>
                        </a:lnSpc>
                        <a:spcBef>
                          <a:spcPts val="0"/>
                        </a:spcBef>
                        <a:spcAft>
                          <a:spcPts val="0"/>
                        </a:spcAft>
                      </a:pPr>
                      <a:r>
                        <a:rPr lang="en-US" sz="1400" dirty="0">
                          <a:solidFill>
                            <a:schemeClr val="tx1"/>
                          </a:solidFill>
                          <a:latin typeface="Calibri"/>
                          <a:ea typeface="Times New Roman"/>
                          <a:cs typeface="Arial"/>
                        </a:rPr>
                        <a:t>Central control for new programs and curriculum</a:t>
                      </a:r>
                    </a:p>
                    <a:p>
                      <a:pPr marL="0" marR="0">
                        <a:lnSpc>
                          <a:spcPct val="115000"/>
                        </a:lnSpc>
                        <a:spcBef>
                          <a:spcPts val="0"/>
                        </a:spcBef>
                        <a:spcAft>
                          <a:spcPts val="0"/>
                        </a:spcAft>
                      </a:pPr>
                      <a:r>
                        <a:rPr lang="en-US" sz="1400" dirty="0">
                          <a:solidFill>
                            <a:schemeClr val="tx1"/>
                          </a:solidFill>
                          <a:latin typeface="Calibri"/>
                          <a:ea typeface="Times New Roman"/>
                          <a:cs typeface="Arial"/>
                        </a:rPr>
                        <a:t>Central HR management </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Central audits</a:t>
                      </a:r>
                    </a:p>
                    <a:p>
                      <a:pPr marL="0" marR="0">
                        <a:lnSpc>
                          <a:spcPct val="115000"/>
                        </a:lnSpc>
                        <a:spcBef>
                          <a:spcPts val="0"/>
                        </a:spcBef>
                        <a:spcAft>
                          <a:spcPts val="0"/>
                        </a:spcAft>
                      </a:pPr>
                      <a:r>
                        <a:rPr lang="en-US" sz="1400" dirty="0">
                          <a:solidFill>
                            <a:schemeClr val="tx1"/>
                          </a:solidFill>
                          <a:latin typeface="Calibri"/>
                          <a:ea typeface="Times New Roman"/>
                          <a:cs typeface="Arial"/>
                        </a:rPr>
                        <a:t>Central QA </a:t>
                      </a:r>
                    </a:p>
                    <a:p>
                      <a:pPr marL="0" marR="0">
                        <a:lnSpc>
                          <a:spcPct val="115000"/>
                        </a:lnSpc>
                        <a:spcBef>
                          <a:spcPts val="0"/>
                        </a:spcBef>
                        <a:spcAft>
                          <a:spcPts val="0"/>
                        </a:spcAft>
                      </a:pPr>
                      <a:r>
                        <a:rPr lang="en-US" sz="1400" dirty="0">
                          <a:solidFill>
                            <a:schemeClr val="tx1"/>
                          </a:solidFill>
                          <a:latin typeface="Calibri"/>
                          <a:ea typeface="Times New Roman"/>
                          <a:cs typeface="Arial"/>
                        </a:rPr>
                        <a:t>National driven curriculum</a:t>
                      </a:r>
                    </a:p>
                    <a:p>
                      <a:pPr marL="0" marR="0">
                        <a:lnSpc>
                          <a:spcPct val="115000"/>
                        </a:lnSpc>
                        <a:spcBef>
                          <a:spcPts val="0"/>
                        </a:spcBef>
                        <a:spcAft>
                          <a:spcPts val="0"/>
                        </a:spcAft>
                      </a:pPr>
                      <a:r>
                        <a:rPr lang="en-US" sz="1400" dirty="0">
                          <a:solidFill>
                            <a:schemeClr val="tx1"/>
                          </a:solidFill>
                          <a:latin typeface="Calibri"/>
                          <a:ea typeface="Times New Roman"/>
                          <a:cs typeface="Arial"/>
                        </a:rPr>
                        <a:t>Low accountability-no links between performance and rewards</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Mainly on consultation basis</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201333">
                <a:tc>
                  <a:txBody>
                    <a:bodyPr/>
                    <a:lstStyle/>
                    <a:p>
                      <a:pPr marL="0" marR="0">
                        <a:lnSpc>
                          <a:spcPct val="115000"/>
                        </a:lnSpc>
                        <a:spcBef>
                          <a:spcPts val="1000"/>
                        </a:spcBef>
                        <a:spcAft>
                          <a:spcPts val="0"/>
                        </a:spcAft>
                      </a:pPr>
                      <a:r>
                        <a:rPr lang="en-US" sz="1400" b="1">
                          <a:solidFill>
                            <a:schemeClr val="tx1"/>
                          </a:solidFill>
                          <a:latin typeface="Calibri"/>
                          <a:ea typeface="Times New Roman"/>
                          <a:cs typeface="Arial"/>
                        </a:rPr>
                        <a:t>Autonomous- </a:t>
                      </a:r>
                      <a:endParaRPr lang="en-US" sz="1400">
                        <a:solidFill>
                          <a:schemeClr val="tx1"/>
                        </a:solidFill>
                        <a:latin typeface="Calibri"/>
                        <a:ea typeface="Times New Roman"/>
                        <a:cs typeface="Arial"/>
                      </a:endParaRPr>
                    </a:p>
                    <a:p>
                      <a:pPr marL="0" marR="0">
                        <a:lnSpc>
                          <a:spcPct val="115000"/>
                        </a:lnSpc>
                        <a:spcBef>
                          <a:spcPts val="0"/>
                        </a:spcBef>
                        <a:spcAft>
                          <a:spcPts val="0"/>
                        </a:spcAft>
                      </a:pPr>
                      <a:r>
                        <a:rPr lang="en-US" sz="1400" b="1">
                          <a:solidFill>
                            <a:schemeClr val="tx1"/>
                          </a:solidFill>
                          <a:latin typeface="Calibri"/>
                          <a:ea typeface="Times New Roman"/>
                          <a:cs typeface="Arial"/>
                        </a:rPr>
                        <a:t>Government-steered</a:t>
                      </a:r>
                      <a:endParaRPr lang="en-US" sz="1400">
                        <a:solidFill>
                          <a:schemeClr val="tx1"/>
                        </a:solidFill>
                        <a:latin typeface="Calibri"/>
                        <a:ea typeface="Times New Roman"/>
                        <a:cs typeface="Arial"/>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1000"/>
                        </a:spcBef>
                        <a:spcAft>
                          <a:spcPts val="0"/>
                        </a:spcAft>
                      </a:pPr>
                      <a:r>
                        <a:rPr lang="en-US" sz="1400">
                          <a:solidFill>
                            <a:schemeClr val="tx1"/>
                          </a:solidFill>
                          <a:latin typeface="Calibri"/>
                          <a:ea typeface="Times New Roman"/>
                          <a:cs typeface="Arial"/>
                        </a:rPr>
                        <a:t>Mission-oriented Institutions</a:t>
                      </a:r>
                    </a:p>
                    <a:p>
                      <a:pPr marL="0" marR="0">
                        <a:lnSpc>
                          <a:spcPct val="115000"/>
                        </a:lnSpc>
                        <a:spcBef>
                          <a:spcPts val="0"/>
                        </a:spcBef>
                        <a:spcAft>
                          <a:spcPts val="0"/>
                        </a:spcAft>
                      </a:pPr>
                      <a:r>
                        <a:rPr lang="en-US" sz="1400">
                          <a:solidFill>
                            <a:schemeClr val="tx1"/>
                          </a:solidFill>
                          <a:latin typeface="Calibri"/>
                          <a:ea typeface="Times New Roman"/>
                          <a:cs typeface="Arial"/>
                        </a:rPr>
                        <a:t>Strategic plans prepared by Institutions</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Governing boards led</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Competitive funds allocation</a:t>
                      </a:r>
                    </a:p>
                    <a:p>
                      <a:pPr marL="0" marR="0">
                        <a:lnSpc>
                          <a:spcPct val="115000"/>
                        </a:lnSpc>
                        <a:spcBef>
                          <a:spcPts val="0"/>
                        </a:spcBef>
                        <a:spcAft>
                          <a:spcPts val="0"/>
                        </a:spcAft>
                      </a:pPr>
                      <a:r>
                        <a:rPr lang="en-US" sz="1400" dirty="0">
                          <a:solidFill>
                            <a:schemeClr val="tx1"/>
                          </a:solidFill>
                          <a:latin typeface="Calibri"/>
                          <a:ea typeface="Times New Roman"/>
                          <a:cs typeface="Arial"/>
                        </a:rPr>
                        <a:t>Autonomy to introduce new programs and set curriculum</a:t>
                      </a:r>
                    </a:p>
                    <a:p>
                      <a:pPr marL="0" marR="0">
                        <a:lnSpc>
                          <a:spcPct val="115000"/>
                        </a:lnSpc>
                        <a:spcBef>
                          <a:spcPts val="0"/>
                        </a:spcBef>
                        <a:spcAft>
                          <a:spcPts val="0"/>
                        </a:spcAft>
                      </a:pPr>
                      <a:r>
                        <a:rPr lang="en-US" sz="1400" dirty="0">
                          <a:solidFill>
                            <a:schemeClr val="tx1"/>
                          </a:solidFill>
                          <a:latin typeface="Calibri"/>
                          <a:ea typeface="Times New Roman"/>
                          <a:cs typeface="Arial"/>
                        </a:rPr>
                        <a:t>HR autonomy</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External audits</a:t>
                      </a:r>
                    </a:p>
                    <a:p>
                      <a:pPr marL="0" marR="0">
                        <a:lnSpc>
                          <a:spcPct val="115000"/>
                        </a:lnSpc>
                        <a:spcBef>
                          <a:spcPts val="0"/>
                        </a:spcBef>
                        <a:spcAft>
                          <a:spcPts val="0"/>
                        </a:spcAft>
                      </a:pPr>
                      <a:r>
                        <a:rPr lang="en-US" sz="1400" dirty="0">
                          <a:solidFill>
                            <a:schemeClr val="tx1"/>
                          </a:solidFill>
                          <a:latin typeface="Calibri"/>
                          <a:ea typeface="Times New Roman"/>
                          <a:cs typeface="Arial"/>
                        </a:rPr>
                        <a:t>Independent external QA</a:t>
                      </a:r>
                    </a:p>
                    <a:p>
                      <a:pPr marL="0" marR="0">
                        <a:lnSpc>
                          <a:spcPct val="115000"/>
                        </a:lnSpc>
                        <a:spcBef>
                          <a:spcPts val="0"/>
                        </a:spcBef>
                        <a:spcAft>
                          <a:spcPts val="0"/>
                        </a:spcAft>
                      </a:pPr>
                      <a:r>
                        <a:rPr lang="en-US" sz="1400" dirty="0">
                          <a:solidFill>
                            <a:schemeClr val="tx1"/>
                          </a:solidFill>
                          <a:latin typeface="Calibri"/>
                          <a:ea typeface="Times New Roman"/>
                          <a:cs typeface="Arial"/>
                        </a:rPr>
                        <a:t>Performance-based salaries</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a:lnSpc>
                          <a:spcPct val="115000"/>
                        </a:lnSpc>
                        <a:spcBef>
                          <a:spcPts val="1000"/>
                        </a:spcBef>
                        <a:spcAft>
                          <a:spcPts val="0"/>
                        </a:spcAft>
                      </a:pPr>
                      <a:r>
                        <a:rPr lang="en-US" sz="1400" dirty="0">
                          <a:solidFill>
                            <a:schemeClr val="tx1"/>
                          </a:solidFill>
                          <a:latin typeface="Calibri"/>
                          <a:ea typeface="Times New Roman"/>
                          <a:cs typeface="Arial"/>
                        </a:rPr>
                        <a:t>High participation of stakeholders throughout the decision-making process</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2028</TotalTime>
  <Words>1651</Words>
  <Application>Microsoft Office PowerPoint</Application>
  <PresentationFormat>On-screen Show (4:3)</PresentationFormat>
  <Paragraphs>420</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  SABER – Systems Approach for Better Education Results Tertiary Education Governance</vt:lpstr>
      <vt:lpstr>Structure of presentation</vt:lpstr>
      <vt:lpstr>What SABER is</vt:lpstr>
      <vt:lpstr>Goal:  Make visible what’s underwater</vt:lpstr>
      <vt:lpstr>Domain development:  Key steps</vt:lpstr>
      <vt:lpstr>What SABER provides (not just ratings)</vt:lpstr>
      <vt:lpstr>PowerPoint Presentation</vt:lpstr>
      <vt:lpstr>Tertiary education governance</vt:lpstr>
      <vt:lpstr>PowerPoint Presentation</vt:lpstr>
      <vt:lpstr>PowerPoint Presentation</vt:lpstr>
      <vt:lpstr>System-wide Policy Goals</vt:lpstr>
      <vt:lpstr>System-wide Policy Goals</vt:lpstr>
      <vt:lpstr>A Note on QA and quasi-corruption</vt:lpstr>
      <vt:lpstr>Institution-level: MENA University Governance Screening Card</vt:lpstr>
      <vt:lpstr>Institution-level screening card</vt:lpstr>
      <vt:lpstr>Example of Autonomy - Financial</vt:lpstr>
      <vt:lpstr>Example of Autonomy - Academic</vt:lpstr>
      <vt:lpstr>Example of Autonomy – HR</vt:lpstr>
      <vt:lpstr>MENA Case study: Sample size</vt:lpstr>
      <vt:lpstr>MENA Case study: MCA results</vt:lpstr>
      <vt:lpstr>Normalized Indices of autonomy</vt:lpstr>
      <vt:lpstr>Correlations between indices</vt:lpstr>
      <vt:lpstr>Importance of various forms of autonomy</vt:lpstr>
      <vt:lpstr>Conclusion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Clark’s triangle of co-ordination</dc:title>
  <dc:creator>Andre KWAK</dc:creator>
  <cp:lastModifiedBy>Florence Arnould-Lalonde</cp:lastModifiedBy>
  <cp:revision>163</cp:revision>
  <dcterms:created xsi:type="dcterms:W3CDTF">2011-12-02T11:55:46Z</dcterms:created>
  <dcterms:modified xsi:type="dcterms:W3CDTF">2012-06-05T17:45:56Z</dcterms:modified>
</cp:coreProperties>
</file>