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0" r:id="rId3"/>
    <p:sldMasterId id="2147483684" r:id="rId4"/>
    <p:sldMasterId id="2147485190" r:id="rId5"/>
  </p:sldMasterIdLst>
  <p:notesMasterIdLst>
    <p:notesMasterId r:id="rId23"/>
  </p:notesMasterIdLst>
  <p:handoutMasterIdLst>
    <p:handoutMasterId r:id="rId24"/>
  </p:handoutMasterIdLst>
  <p:sldIdLst>
    <p:sldId id="256" r:id="rId6"/>
    <p:sldId id="328" r:id="rId7"/>
    <p:sldId id="329" r:id="rId8"/>
    <p:sldId id="330" r:id="rId9"/>
    <p:sldId id="349" r:id="rId10"/>
    <p:sldId id="336" r:id="rId11"/>
    <p:sldId id="337" r:id="rId12"/>
    <p:sldId id="338" r:id="rId13"/>
    <p:sldId id="339" r:id="rId14"/>
    <p:sldId id="350" r:id="rId15"/>
    <p:sldId id="342" r:id="rId16"/>
    <p:sldId id="344" r:id="rId17"/>
    <p:sldId id="346" r:id="rId18"/>
    <p:sldId id="345" r:id="rId19"/>
    <p:sldId id="347" r:id="rId20"/>
    <p:sldId id="348" r:id="rId21"/>
    <p:sldId id="323"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A9"/>
    <a:srgbClr val="000000"/>
    <a:srgbClr val="DEEFF6"/>
    <a:srgbClr val="0090B4"/>
    <a:srgbClr val="A5D4E6"/>
    <a:srgbClr val="8DC4D0"/>
    <a:srgbClr val="00A7B8"/>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385" autoAdjust="0"/>
    <p:restoredTop sz="64493" autoAdjust="0"/>
  </p:normalViewPr>
  <p:slideViewPr>
    <p:cSldViewPr>
      <p:cViewPr>
        <p:scale>
          <a:sx n="66" d="100"/>
          <a:sy n="66" d="100"/>
        </p:scale>
        <p:origin x="-432" y="11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32" y="210"/>
      </p:cViewPr>
      <p:guideLst>
        <p:guide orient="horz" pos="3024"/>
        <p:guide pos="2304"/>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0" hangingPunct="0">
              <a:defRPr sz="1300">
                <a:latin typeface="Arial" charset="0"/>
                <a:cs typeface="Arial" charset="0"/>
              </a:defRPr>
            </a:lvl1pPr>
          </a:lstStyle>
          <a:p>
            <a:pPr>
              <a:defRPr/>
            </a:pPr>
            <a:endParaRPr lang="fr-CA"/>
          </a:p>
        </p:txBody>
      </p:sp>
      <p:sp>
        <p:nvSpPr>
          <p:cNvPr id="199683"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0" hangingPunct="0">
              <a:defRPr sz="1300">
                <a:latin typeface="Arial" charset="0"/>
                <a:cs typeface="Arial" charset="0"/>
              </a:defRPr>
            </a:lvl1pPr>
          </a:lstStyle>
          <a:p>
            <a:pPr>
              <a:defRPr/>
            </a:pPr>
            <a:fld id="{056018BC-05BD-4CA5-84A2-4531B8BECE62}" type="datetime1">
              <a:rPr lang="fr-CA"/>
              <a:pPr>
                <a:defRPr/>
              </a:pPr>
              <a:t>2012-06-08</a:t>
            </a:fld>
            <a:endParaRPr lang="fr-CA"/>
          </a:p>
        </p:txBody>
      </p:sp>
      <p:sp>
        <p:nvSpPr>
          <p:cNvPr id="199684" name="Rectangle 4"/>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0" hangingPunct="0">
              <a:defRPr sz="1300">
                <a:latin typeface="Arial" charset="0"/>
                <a:cs typeface="Arial" charset="0"/>
              </a:defRPr>
            </a:lvl1pPr>
          </a:lstStyle>
          <a:p>
            <a:pPr>
              <a:defRPr/>
            </a:pPr>
            <a:endParaRPr lang="fr-CA"/>
          </a:p>
        </p:txBody>
      </p:sp>
      <p:sp>
        <p:nvSpPr>
          <p:cNvPr id="199685"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0" hangingPunct="0">
              <a:defRPr sz="1300">
                <a:latin typeface="Arial" charset="0"/>
                <a:cs typeface="Arial" charset="0"/>
              </a:defRPr>
            </a:lvl1pPr>
          </a:lstStyle>
          <a:p>
            <a:pPr>
              <a:defRPr/>
            </a:pPr>
            <a:fld id="{1CDDF51C-195A-4F45-92AA-9A1588B5D2E0}" type="slidenum">
              <a:rPr lang="fr-CA"/>
              <a:pPr>
                <a:defRPr/>
              </a:pPr>
              <a:t>‹#›</a:t>
            </a:fld>
            <a:endParaRPr lang="fr-CA"/>
          </a:p>
        </p:txBody>
      </p:sp>
    </p:spTree>
    <p:extLst>
      <p:ext uri="{BB962C8B-B14F-4D97-AF65-F5344CB8AC3E}">
        <p14:creationId xmlns:p14="http://schemas.microsoft.com/office/powerpoint/2010/main" val="1990191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18" charset="0"/>
                <a:cs typeface="Arial" charset="0"/>
              </a:defRPr>
            </a:lvl1pPr>
          </a:lstStyle>
          <a:p>
            <a:pPr>
              <a:defRPr/>
            </a:pPr>
            <a:endParaRPr lang="en-CA"/>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18" charset="0"/>
                <a:cs typeface="Arial" charset="0"/>
              </a:defRPr>
            </a:lvl1pPr>
          </a:lstStyle>
          <a:p>
            <a:pPr>
              <a:defRPr/>
            </a:pPr>
            <a:fld id="{87C4E329-66B6-47F3-8716-E5DEC3FF4882}" type="datetime1">
              <a:rPr lang="en-US"/>
              <a:pPr>
                <a:defRPr/>
              </a:pPr>
              <a:t>6/8/2012</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CA"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18" charset="0"/>
                <a:cs typeface="Arial" charset="0"/>
              </a:defRPr>
            </a:lvl1pPr>
          </a:lstStyle>
          <a:p>
            <a:pPr>
              <a:defRPr/>
            </a:pPr>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18" charset="0"/>
                <a:cs typeface="Arial" charset="0"/>
              </a:defRPr>
            </a:lvl1pPr>
          </a:lstStyle>
          <a:p>
            <a:pPr>
              <a:defRPr/>
            </a:pPr>
            <a:fld id="{F0355229-7EA8-4823-9CB8-4E7B2F31428A}" type="slidenum">
              <a:rPr lang="en-CA"/>
              <a:pPr>
                <a:defRPr/>
              </a:pPr>
              <a:t>‹#›</a:t>
            </a:fld>
            <a:endParaRPr lang="en-CA"/>
          </a:p>
        </p:txBody>
      </p:sp>
    </p:spTree>
    <p:extLst>
      <p:ext uri="{BB962C8B-B14F-4D97-AF65-F5344CB8AC3E}">
        <p14:creationId xmlns:p14="http://schemas.microsoft.com/office/powerpoint/2010/main" val="1701906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8" charset="-128"/>
        <a:cs typeface="ＭＳ Ｐゴシック" pitchFamily="1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mec.ca/Programs/intrep/Documents/cmec-china-joint-statement-20110629-E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ccie.us2.list-manage.com/track/click?u=e771c2afa220cbe24df573c38&amp;id=dd551295f5&amp;e=c76fe4bee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smtClean="0">
                <a:latin typeface="Arial" pitchFamily="34" charset="0"/>
                <a:ea typeface="ＭＳ Ｐゴシック" pitchFamily="34" charset="-128"/>
                <a:cs typeface="Arial" pitchFamily="34"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CA" dirty="0" smtClean="0">
                <a:ea typeface="ＭＳ Ｐゴシック" pitchFamily="34" charset="-128"/>
              </a:rPr>
              <a:t>Ordos City in Inner Mongolia, GDP per capita higher than Hong Kong. Huge reserve for Oil and Coal. 7000 resident from Ordos has net assets more than 100, 000,000. Ordos 1.5 million residents.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 16-million dollar Pipe Organ installed in this theatre by a Canadian manufacturer.</a:t>
            </a:r>
          </a:p>
          <a:p>
            <a:pPr eaLnBrk="1" hangingPunct="1">
              <a:spcBef>
                <a:spcPct val="0"/>
              </a:spcBef>
            </a:pPr>
            <a:endParaRPr lang="en-CA" dirty="0" smtClean="0">
              <a:ea typeface="ＭＳ Ｐゴシック" pitchFamily="34" charset="-128"/>
            </a:endParaRPr>
          </a:p>
          <a:p>
            <a:pPr eaLnBrk="1" hangingPunct="1">
              <a:spcBef>
                <a:spcPct val="0"/>
              </a:spcBef>
            </a:pPr>
            <a:r>
              <a:rPr lang="en-CA" dirty="0" smtClean="0">
                <a:ea typeface="ＭＳ Ｐゴシック" pitchFamily="34" charset="-128"/>
              </a:rPr>
              <a:t>To find a second tier city market, you can go “horizontally” – look for general wealthy cities. </a:t>
            </a:r>
          </a:p>
          <a:p>
            <a:pPr eaLnBrk="1" hangingPunct="1">
              <a:spcBef>
                <a:spcPct val="0"/>
              </a:spcBef>
            </a:pPr>
            <a:endParaRPr lang="en-CA" dirty="0" smtClean="0">
              <a:ea typeface="ＭＳ Ｐゴシック" pitchFamily="34" charset="-128"/>
            </a:endParaRPr>
          </a:p>
          <a:p>
            <a:pPr eaLnBrk="1" hangingPunct="1">
              <a:spcBef>
                <a:spcPct val="0"/>
              </a:spcBef>
            </a:pPr>
            <a:r>
              <a:rPr lang="en-CA" dirty="0" smtClean="0">
                <a:ea typeface="ＭＳ Ｐゴシック" pitchFamily="34" charset="-128"/>
              </a:rPr>
              <a:t>Or you can go “vertically”, find a specific city where the growth comes from the core industries in which your school is offering outstanding programs. (mining, tourism, aerospace, oil and gas, advanced manufacturing, etc.)</a:t>
            </a:r>
          </a:p>
          <a:p>
            <a:pPr eaLnBrk="1" hangingPunct="1">
              <a:spcBef>
                <a:spcPct val="0"/>
              </a:spcBef>
            </a:pPr>
            <a:endParaRPr lang="en-CA" dirty="0" smtClean="0">
              <a:ea typeface="ＭＳ Ｐゴシック" pitchFamily="34" charset="-128"/>
            </a:endParaRPr>
          </a:p>
          <a:p>
            <a:pPr eaLnBrk="1" hangingPunct="1">
              <a:spcBef>
                <a:spcPct val="0"/>
              </a:spcBef>
            </a:pPr>
            <a:endParaRPr lang="en-CA" dirty="0" smtClean="0">
              <a:ea typeface="ＭＳ Ｐゴシック" pitchFamily="34" charset="-128"/>
            </a:endParaRPr>
          </a:p>
          <a:p>
            <a:pPr eaLnBrk="1" hangingPunct="1">
              <a:spcBef>
                <a:spcPct val="0"/>
              </a:spcBef>
            </a:pPr>
            <a:endParaRPr lang="en-CA" dirty="0"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5F028C-7C1F-481D-B19B-2F6FCF437F29}" type="slidenum">
              <a:rPr lang="en-CA" smtClean="0">
                <a:latin typeface="Calibri" pitchFamily="34" charset="0"/>
              </a:rPr>
              <a:pPr eaLnBrk="1" hangingPunct="1"/>
              <a:t>10</a:t>
            </a:fld>
            <a:endParaRPr lang="en-CA"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CA" dirty="0" smtClean="0">
                <a:ea typeface="ＭＳ Ｐゴシック" pitchFamily="34" charset="-128"/>
              </a:rPr>
              <a:t> Look for ACCC and DFAIT Trade Commissioner Service</a:t>
            </a:r>
            <a:r>
              <a:rPr lang="en-CA" baseline="0" dirty="0" smtClean="0">
                <a:ea typeface="ＭＳ Ｐゴシック" pitchFamily="34" charset="-128"/>
              </a:rPr>
              <a:t> help</a:t>
            </a:r>
            <a:r>
              <a:rPr lang="en-CA" dirty="0" smtClean="0">
                <a:ea typeface="ＭＳ Ｐゴシック" pitchFamily="34" charset="-128"/>
              </a:rPr>
              <a:t>. The ACCC and the TCS in China have a great work relationship and have the required knowledge and business contact network to serve you</a:t>
            </a:r>
          </a:p>
          <a:p>
            <a:pPr eaLnBrk="1" hangingPunct="1">
              <a:lnSpc>
                <a:spcPct val="80000"/>
              </a:lnSpc>
              <a:spcBef>
                <a:spcPct val="0"/>
              </a:spcBef>
            </a:pPr>
            <a:endParaRPr lang="en-US" dirty="0" smtClean="0">
              <a:ea typeface="ＭＳ Ｐゴシック" pitchFamily="34" charset="-128"/>
            </a:endParaRPr>
          </a:p>
          <a:p>
            <a:pPr eaLnBrk="1" hangingPunct="1">
              <a:lnSpc>
                <a:spcPct val="80000"/>
              </a:lnSpc>
              <a:spcBef>
                <a:spcPct val="0"/>
              </a:spcBef>
            </a:pPr>
            <a:r>
              <a:rPr lang="en-US" dirty="0" err="1" smtClean="0">
                <a:ea typeface="ＭＳ Ｐゴシック" pitchFamily="34" charset="-128"/>
              </a:rPr>
              <a:t>Xueersi</a:t>
            </a:r>
            <a:r>
              <a:rPr lang="en-US" dirty="0" smtClean="0">
                <a:ea typeface="ＭＳ Ｐゴシック" pitchFamily="34" charset="-128"/>
              </a:rPr>
              <a:t>. </a:t>
            </a:r>
            <a:r>
              <a:rPr lang="en-US" dirty="0" err="1" smtClean="0">
                <a:ea typeface="ＭＳ Ｐゴシック" pitchFamily="34" charset="-128"/>
              </a:rPr>
              <a:t>Ambow</a:t>
            </a:r>
            <a:r>
              <a:rPr lang="en-US" dirty="0" smtClean="0">
                <a:ea typeface="ＭＳ Ｐゴシック" pitchFamily="34" charset="-128"/>
              </a:rPr>
              <a:t>.</a:t>
            </a:r>
            <a:r>
              <a:rPr lang="en-US" baseline="0" dirty="0" smtClean="0">
                <a:ea typeface="ＭＳ Ｐゴシック" pitchFamily="34" charset="-128"/>
              </a:rPr>
              <a:t> </a:t>
            </a:r>
            <a:endParaRPr lang="en-CA" dirty="0" smtClean="0">
              <a:ea typeface="ＭＳ Ｐゴシック" pitchFamily="34" charset="-128"/>
            </a:endParaRPr>
          </a:p>
        </p:txBody>
      </p:sp>
      <p:sp>
        <p:nvSpPr>
          <p:cNvPr id="47108"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84A6AEE-91F1-4117-883F-E4CB0EC5538C}" type="slidenum">
              <a:rPr lang="en-CA" sz="1300">
                <a:solidFill>
                  <a:srgbClr val="000000"/>
                </a:solidFill>
                <a:latin typeface="Calibri" pitchFamily="34" charset="0"/>
              </a:rPr>
              <a:pPr algn="r" eaLnBrk="1" hangingPunct="1"/>
              <a:t>11</a:t>
            </a:fld>
            <a:endParaRPr lang="en-CA" sz="130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dirty="0" smtClean="0">
                <a:ea typeface="ＭＳ Ｐゴシック" pitchFamily="34" charset="-128"/>
              </a:rPr>
              <a:t>Polytechnics, colleges,</a:t>
            </a:r>
            <a:r>
              <a:rPr lang="en-US" baseline="0" dirty="0" smtClean="0">
                <a:ea typeface="ＭＳ Ｐゴシック" pitchFamily="34" charset="-128"/>
              </a:rPr>
              <a:t> institutes of technology. </a:t>
            </a:r>
          </a:p>
          <a:p>
            <a:pPr eaLnBrk="1" hangingPunct="1">
              <a:lnSpc>
                <a:spcPct val="80000"/>
              </a:lnSpc>
              <a:spcBef>
                <a:spcPct val="0"/>
              </a:spcBef>
            </a:pPr>
            <a:r>
              <a:rPr lang="en-US" baseline="0" dirty="0" smtClean="0">
                <a:ea typeface="ＭＳ Ｐゴシック" pitchFamily="34" charset="-128"/>
              </a:rPr>
              <a:t>Credential such as graduate certificate doesn’t have an equivalent in the Chinese system.</a:t>
            </a:r>
          </a:p>
          <a:p>
            <a:pPr eaLnBrk="1" hangingPunct="1">
              <a:lnSpc>
                <a:spcPct val="80000"/>
              </a:lnSpc>
              <a:spcBef>
                <a:spcPct val="0"/>
              </a:spcBef>
            </a:pPr>
            <a:r>
              <a:rPr lang="en-US" baseline="0" dirty="0" smtClean="0">
                <a:ea typeface="ＭＳ Ｐゴシック" pitchFamily="34" charset="-128"/>
              </a:rPr>
              <a:t>Solution: TCS reports</a:t>
            </a:r>
          </a:p>
          <a:p>
            <a:pPr eaLnBrk="1" hangingPunct="1">
              <a:lnSpc>
                <a:spcPct val="80000"/>
              </a:lnSpc>
              <a:spcBef>
                <a:spcPct val="0"/>
              </a:spcBef>
            </a:pPr>
            <a:endParaRPr lang="en-US" baseline="0" dirty="0" smtClean="0">
              <a:ea typeface="ＭＳ Ｐゴシック" pitchFamily="34" charset="-128"/>
            </a:endParaRPr>
          </a:p>
          <a:p>
            <a:pPr eaLnBrk="1" hangingPunct="1">
              <a:lnSpc>
                <a:spcPct val="80000"/>
              </a:lnSpc>
              <a:spcBef>
                <a:spcPct val="0"/>
              </a:spcBef>
            </a:pPr>
            <a:r>
              <a:rPr lang="en-US" baseline="0" dirty="0" smtClean="0">
                <a:ea typeface="ＭＳ Ｐゴシック" pitchFamily="34" charset="-128"/>
              </a:rPr>
              <a:t>China should be considered by provinces as each is the size of another country. </a:t>
            </a:r>
          </a:p>
          <a:p>
            <a:pPr eaLnBrk="1" hangingPunct="1">
              <a:lnSpc>
                <a:spcPct val="80000"/>
              </a:lnSpc>
              <a:spcBef>
                <a:spcPct val="0"/>
              </a:spcBef>
            </a:pPr>
            <a:r>
              <a:rPr lang="en-US" baseline="0" dirty="0" smtClean="0">
                <a:ea typeface="ＭＳ Ｐゴシック" pitchFamily="34" charset="-128"/>
              </a:rPr>
              <a:t>Local agents</a:t>
            </a:r>
          </a:p>
          <a:p>
            <a:pPr eaLnBrk="1" hangingPunct="1">
              <a:lnSpc>
                <a:spcPct val="80000"/>
              </a:lnSpc>
              <a:spcBef>
                <a:spcPct val="0"/>
              </a:spcBef>
            </a:pPr>
            <a:r>
              <a:rPr lang="en-US" baseline="0" dirty="0" smtClean="0">
                <a:ea typeface="ＭＳ Ｐゴシック" pitchFamily="34" charset="-128"/>
              </a:rPr>
              <a:t>East China vocational market report</a:t>
            </a:r>
          </a:p>
          <a:p>
            <a:pPr eaLnBrk="1" hangingPunct="1">
              <a:lnSpc>
                <a:spcPct val="80000"/>
              </a:lnSpc>
              <a:spcBef>
                <a:spcPct val="0"/>
              </a:spcBef>
            </a:pPr>
            <a:r>
              <a:rPr lang="en-US" baseline="0" dirty="0" smtClean="0">
                <a:ea typeface="ＭＳ Ｐゴシック" pitchFamily="34" charset="-128"/>
              </a:rPr>
              <a:t>Solution: TCS offices in China have regional market profiles</a:t>
            </a:r>
          </a:p>
          <a:p>
            <a:pPr eaLnBrk="1" hangingPunct="1">
              <a:lnSpc>
                <a:spcPct val="80000"/>
              </a:lnSpc>
              <a:spcBef>
                <a:spcPct val="0"/>
              </a:spcBef>
            </a:pPr>
            <a:endParaRPr lang="en-US" baseline="0" dirty="0" smtClean="0">
              <a:ea typeface="ＭＳ Ｐゴシック" pitchFamily="34" charset="-128"/>
            </a:endParaRPr>
          </a:p>
          <a:p>
            <a:pPr eaLnBrk="1" hangingPunct="1">
              <a:lnSpc>
                <a:spcPct val="80000"/>
              </a:lnSpc>
              <a:spcBef>
                <a:spcPct val="0"/>
              </a:spcBef>
            </a:pPr>
            <a:r>
              <a:rPr lang="en-US" baseline="0" dirty="0" smtClean="0">
                <a:ea typeface="ＭＳ Ｐゴシック" pitchFamily="34" charset="-128"/>
              </a:rPr>
              <a:t>Our office has a list of service providers and can recommend viable ways of setting representation in China</a:t>
            </a:r>
            <a:endParaRPr lang="en-CA" dirty="0" smtClean="0">
              <a:ea typeface="ＭＳ Ｐゴシック" pitchFamily="34" charset="-128"/>
            </a:endParaRPr>
          </a:p>
          <a:p>
            <a:pPr eaLnBrk="1" hangingPunct="1">
              <a:lnSpc>
                <a:spcPct val="80000"/>
              </a:lnSpc>
              <a:spcBef>
                <a:spcPct val="0"/>
              </a:spcBef>
            </a:pPr>
            <a:endParaRPr lang="en-US" dirty="0" smtClean="0">
              <a:ea typeface="ＭＳ Ｐゴシック" pitchFamily="34" charset="-128"/>
            </a:endParaRPr>
          </a:p>
          <a:p>
            <a:pPr eaLnBrk="1" hangingPunct="1">
              <a:lnSpc>
                <a:spcPct val="80000"/>
              </a:lnSpc>
              <a:spcBef>
                <a:spcPct val="0"/>
              </a:spcBef>
            </a:pPr>
            <a:r>
              <a:rPr lang="en-US" dirty="0" smtClean="0">
                <a:ea typeface="ＭＳ Ｐゴシック" pitchFamily="34" charset="-128"/>
              </a:rPr>
              <a:t>Canadian colleges have</a:t>
            </a:r>
            <a:r>
              <a:rPr lang="en-US" baseline="0" dirty="0" smtClean="0">
                <a:ea typeface="ＭＳ Ｐゴシック" pitchFamily="34" charset="-128"/>
              </a:rPr>
              <a:t> been very entrepreneurial independently. </a:t>
            </a:r>
            <a:endParaRPr lang="en-CA" dirty="0" smtClean="0">
              <a:ea typeface="ＭＳ Ｐゴシック" pitchFamily="34" charset="-128"/>
            </a:endParaRPr>
          </a:p>
          <a:p>
            <a:pPr eaLnBrk="1" hangingPunct="1">
              <a:lnSpc>
                <a:spcPct val="80000"/>
              </a:lnSpc>
              <a:spcBef>
                <a:spcPct val="0"/>
              </a:spcBef>
            </a:pPr>
            <a:r>
              <a:rPr lang="en-CA" dirty="0" smtClean="0">
                <a:ea typeface="ＭＳ Ｐゴシック" pitchFamily="34" charset="-128"/>
              </a:rPr>
              <a:t>It’s reported the number of French major students in China are around 40 000. </a:t>
            </a:r>
          </a:p>
          <a:p>
            <a:pPr eaLnBrk="1" hangingPunct="1">
              <a:lnSpc>
                <a:spcPct val="80000"/>
              </a:lnSpc>
              <a:spcBef>
                <a:spcPct val="0"/>
              </a:spcBef>
            </a:pPr>
            <a:r>
              <a:rPr lang="en-CA" dirty="0" smtClean="0">
                <a:ea typeface="ＭＳ Ｐゴシック" pitchFamily="34" charset="-128"/>
              </a:rPr>
              <a:t>Last year, the number of students went to France to study was only 10 000. </a:t>
            </a:r>
          </a:p>
          <a:p>
            <a:pPr eaLnBrk="1" hangingPunct="1">
              <a:lnSpc>
                <a:spcPct val="80000"/>
              </a:lnSpc>
              <a:spcBef>
                <a:spcPct val="0"/>
              </a:spcBef>
            </a:pPr>
            <a:r>
              <a:rPr lang="en-CA" dirty="0" smtClean="0">
                <a:ea typeface="ＭＳ Ｐゴシック" pitchFamily="34" charset="-128"/>
              </a:rPr>
              <a:t>Flourishing French training schools in China</a:t>
            </a:r>
          </a:p>
        </p:txBody>
      </p:sp>
      <p:sp>
        <p:nvSpPr>
          <p:cNvPr id="49156"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A0552D0-7B1C-493A-A26A-5543A3A31ED0}" type="slidenum">
              <a:rPr lang="en-CA" sz="1300">
                <a:solidFill>
                  <a:srgbClr val="000000"/>
                </a:solidFill>
                <a:latin typeface="Calibri" pitchFamily="34" charset="0"/>
              </a:rPr>
              <a:pPr algn="r" eaLnBrk="1" hangingPunct="1"/>
              <a:t>12</a:t>
            </a:fld>
            <a:endParaRPr lang="en-CA" sz="130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dirty="0" smtClean="0">
                <a:ea typeface="ＭＳ Ｐゴシック" pitchFamily="34" charset="-128"/>
              </a:rPr>
              <a:t>Benefit</a:t>
            </a:r>
          </a:p>
          <a:p>
            <a:pPr eaLnBrk="1" hangingPunct="1">
              <a:lnSpc>
                <a:spcPct val="80000"/>
              </a:lnSpc>
              <a:spcBef>
                <a:spcPct val="0"/>
              </a:spcBef>
            </a:pPr>
            <a:endParaRPr lang="en-US" dirty="0" smtClean="0">
              <a:ea typeface="ＭＳ Ｐゴシック" pitchFamily="34" charset="-128"/>
            </a:endParaRPr>
          </a:p>
          <a:p>
            <a:pPr eaLnBrk="1" hangingPunct="1">
              <a:lnSpc>
                <a:spcPct val="80000"/>
              </a:lnSpc>
              <a:spcBef>
                <a:spcPct val="0"/>
              </a:spcBef>
            </a:pPr>
            <a:r>
              <a:rPr lang="en-US" dirty="0" smtClean="0">
                <a:ea typeface="ＭＳ Ｐゴシック" pitchFamily="34" charset="-128"/>
              </a:rPr>
              <a:t>Low cost</a:t>
            </a:r>
          </a:p>
          <a:p>
            <a:pPr eaLnBrk="1" hangingPunct="1">
              <a:lnSpc>
                <a:spcPct val="80000"/>
              </a:lnSpc>
              <a:spcBef>
                <a:spcPct val="0"/>
              </a:spcBef>
            </a:pPr>
            <a:r>
              <a:rPr lang="en-US" dirty="0" smtClean="0">
                <a:ea typeface="ＭＳ Ｐゴシック" pitchFamily="34" charset="-128"/>
              </a:rPr>
              <a:t>More geographic coverage </a:t>
            </a:r>
          </a:p>
          <a:p>
            <a:pPr eaLnBrk="1" hangingPunct="1">
              <a:lnSpc>
                <a:spcPct val="80000"/>
              </a:lnSpc>
              <a:spcBef>
                <a:spcPct val="0"/>
              </a:spcBef>
            </a:pPr>
            <a:r>
              <a:rPr lang="en-US" dirty="0" smtClean="0">
                <a:ea typeface="ＭＳ Ｐゴシック" pitchFamily="34" charset="-128"/>
              </a:rPr>
              <a:t>Messages are deemed</a:t>
            </a:r>
            <a:r>
              <a:rPr lang="en-US" baseline="0" dirty="0" smtClean="0">
                <a:ea typeface="ＭＳ Ｐゴシック" pitchFamily="34" charset="-128"/>
              </a:rPr>
              <a:t> as official.</a:t>
            </a:r>
            <a:endParaRPr lang="en-US" dirty="0" smtClean="0">
              <a:ea typeface="ＭＳ Ｐゴシック" pitchFamily="34" charset="-128"/>
            </a:endParaRPr>
          </a:p>
          <a:p>
            <a:pPr eaLnBrk="1" hangingPunct="1">
              <a:lnSpc>
                <a:spcPct val="80000"/>
              </a:lnSpc>
              <a:spcBef>
                <a:spcPct val="0"/>
              </a:spcBef>
            </a:pPr>
            <a:endParaRPr lang="en-US" dirty="0" smtClean="0">
              <a:ea typeface="ＭＳ Ｐゴシック" pitchFamily="34" charset="-128"/>
            </a:endParaRPr>
          </a:p>
          <a:p>
            <a:pPr eaLnBrk="1" hangingPunct="1">
              <a:lnSpc>
                <a:spcPct val="80000"/>
              </a:lnSpc>
              <a:spcBef>
                <a:spcPct val="0"/>
              </a:spcBef>
            </a:pPr>
            <a:endParaRPr lang="en-CA" dirty="0" smtClean="0">
              <a:ea typeface="ＭＳ Ｐゴシック" pitchFamily="34" charset="-128"/>
            </a:endParaRPr>
          </a:p>
        </p:txBody>
      </p:sp>
      <p:sp>
        <p:nvSpPr>
          <p:cNvPr id="52228"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FCEB2EB-AA7F-475A-A635-7CC8EFEE2FE3}" type="slidenum">
              <a:rPr lang="en-CA" sz="1300">
                <a:solidFill>
                  <a:srgbClr val="000000"/>
                </a:solidFill>
                <a:latin typeface="Calibri" pitchFamily="34" charset="0"/>
              </a:rPr>
              <a:pPr algn="r" eaLnBrk="1" hangingPunct="1"/>
              <a:t>13</a:t>
            </a:fld>
            <a:endParaRPr lang="en-CA" sz="130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CA" dirty="0" smtClean="0">
                <a:ea typeface="ＭＳ Ｐゴシック" pitchFamily="34" charset="-128"/>
              </a:rPr>
              <a:t>Canadian Embassy is actively using social media to promote Canada. Its official Chinese microblog weibo has over 150000 followers now. 86000 last time we spoke in October 2011</a:t>
            </a:r>
          </a:p>
          <a:p>
            <a:pPr eaLnBrk="1" hangingPunct="1">
              <a:lnSpc>
                <a:spcPct val="80000"/>
              </a:lnSpc>
              <a:spcBef>
                <a:spcPct val="0"/>
              </a:spcBef>
            </a:pPr>
            <a:endParaRPr lang="en-US" dirty="0" smtClean="0">
              <a:ea typeface="ＭＳ Ｐゴシック" pitchFamily="34" charset="-128"/>
            </a:endParaRPr>
          </a:p>
          <a:p>
            <a:pPr eaLnBrk="1" hangingPunct="1">
              <a:lnSpc>
                <a:spcPct val="80000"/>
              </a:lnSpc>
              <a:spcBef>
                <a:spcPct val="0"/>
              </a:spcBef>
            </a:pPr>
            <a:r>
              <a:rPr lang="en-US" dirty="0" smtClean="0">
                <a:ea typeface="ＭＳ Ｐゴシック" pitchFamily="34" charset="-128"/>
              </a:rPr>
              <a:t>Weibo.com/</a:t>
            </a:r>
            <a:r>
              <a:rPr lang="en-US" dirty="0" err="1" smtClean="0">
                <a:ea typeface="ＭＳ Ｐゴシック" pitchFamily="34" charset="-128"/>
              </a:rPr>
              <a:t>canadaweibo</a:t>
            </a:r>
            <a:endParaRPr lang="en-CA" dirty="0" smtClean="0">
              <a:ea typeface="ＭＳ Ｐゴシック" pitchFamily="34" charset="-128"/>
            </a:endParaRPr>
          </a:p>
          <a:p>
            <a:pPr eaLnBrk="1" hangingPunct="1">
              <a:lnSpc>
                <a:spcPct val="80000"/>
              </a:lnSpc>
              <a:spcBef>
                <a:spcPct val="0"/>
              </a:spcBef>
            </a:pPr>
            <a:endParaRPr lang="en-CA" dirty="0" smtClean="0">
              <a:ea typeface="ＭＳ Ｐゴシック" pitchFamily="34" charset="-128"/>
            </a:endParaRPr>
          </a:p>
          <a:p>
            <a:pPr eaLnBrk="1" hangingPunct="1">
              <a:lnSpc>
                <a:spcPct val="80000"/>
              </a:lnSpc>
              <a:spcBef>
                <a:spcPct val="0"/>
              </a:spcBef>
            </a:pPr>
            <a:r>
              <a:rPr lang="en-CA" dirty="0" smtClean="0">
                <a:ea typeface="ＭＳ Ｐゴシック" pitchFamily="34" charset="-128"/>
              </a:rPr>
              <a:t>CEE is featured live on weibo.</a:t>
            </a:r>
          </a:p>
          <a:p>
            <a:pPr eaLnBrk="1" hangingPunct="1">
              <a:lnSpc>
                <a:spcPct val="80000"/>
              </a:lnSpc>
              <a:spcBef>
                <a:spcPct val="0"/>
              </a:spcBef>
            </a:pPr>
            <a:endParaRPr lang="en-CA" dirty="0" smtClean="0">
              <a:ea typeface="ＭＳ Ｐゴシック" pitchFamily="34" charset="-128"/>
            </a:endParaRPr>
          </a:p>
          <a:p>
            <a:pPr eaLnBrk="1" hangingPunct="1">
              <a:lnSpc>
                <a:spcPct val="80000"/>
              </a:lnSpc>
              <a:spcBef>
                <a:spcPct val="0"/>
              </a:spcBef>
            </a:pPr>
            <a:r>
              <a:rPr lang="en-CA" dirty="0" smtClean="0">
                <a:ea typeface="ＭＳ Ｐゴシック" pitchFamily="34" charset="-128"/>
              </a:rPr>
              <a:t>Facebook and Twitter are banned in China</a:t>
            </a:r>
          </a:p>
        </p:txBody>
      </p:sp>
      <p:sp>
        <p:nvSpPr>
          <p:cNvPr id="52228"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FCEB2EB-AA7F-475A-A635-7CC8EFEE2FE3}" type="slidenum">
              <a:rPr lang="en-CA" sz="1300">
                <a:solidFill>
                  <a:srgbClr val="000000"/>
                </a:solidFill>
                <a:latin typeface="Calibri" pitchFamily="34" charset="0"/>
              </a:rPr>
              <a:pPr algn="r" eaLnBrk="1" hangingPunct="1"/>
              <a:t>14</a:t>
            </a:fld>
            <a:endParaRPr lang="en-CA" sz="130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dirty="0" smtClean="0">
                <a:ea typeface="ＭＳ Ｐゴシック" pitchFamily="34" charset="-128"/>
              </a:rPr>
              <a:t>Benefit</a:t>
            </a:r>
          </a:p>
          <a:p>
            <a:pPr eaLnBrk="1" hangingPunct="1">
              <a:lnSpc>
                <a:spcPct val="80000"/>
              </a:lnSpc>
              <a:spcBef>
                <a:spcPct val="0"/>
              </a:spcBef>
            </a:pPr>
            <a:endParaRPr lang="en-US" dirty="0" smtClean="0">
              <a:ea typeface="ＭＳ Ｐゴシック" pitchFamily="34" charset="-128"/>
            </a:endParaRPr>
          </a:p>
          <a:p>
            <a:pPr eaLnBrk="1" hangingPunct="1">
              <a:lnSpc>
                <a:spcPct val="80000"/>
              </a:lnSpc>
              <a:spcBef>
                <a:spcPct val="0"/>
              </a:spcBef>
            </a:pPr>
            <a:r>
              <a:rPr lang="en-US" dirty="0" smtClean="0">
                <a:ea typeface="ＭＳ Ｐゴシック" pitchFamily="34" charset="-128"/>
              </a:rPr>
              <a:t>Low cost</a:t>
            </a:r>
          </a:p>
          <a:p>
            <a:pPr eaLnBrk="1" hangingPunct="1">
              <a:lnSpc>
                <a:spcPct val="80000"/>
              </a:lnSpc>
              <a:spcBef>
                <a:spcPct val="0"/>
              </a:spcBef>
            </a:pPr>
            <a:r>
              <a:rPr lang="en-US" dirty="0" smtClean="0">
                <a:ea typeface="ＭＳ Ｐゴシック" pitchFamily="34" charset="-128"/>
              </a:rPr>
              <a:t>More geographic coverage </a:t>
            </a:r>
          </a:p>
          <a:p>
            <a:pPr eaLnBrk="1" hangingPunct="1">
              <a:lnSpc>
                <a:spcPct val="80000"/>
              </a:lnSpc>
              <a:spcBef>
                <a:spcPct val="0"/>
              </a:spcBef>
            </a:pPr>
            <a:r>
              <a:rPr lang="en-US" dirty="0" smtClean="0">
                <a:ea typeface="ＭＳ Ｐゴシック" pitchFamily="34" charset="-128"/>
              </a:rPr>
              <a:t>Messages are deemed</a:t>
            </a:r>
            <a:r>
              <a:rPr lang="en-US" baseline="0" dirty="0" smtClean="0">
                <a:ea typeface="ＭＳ Ｐゴシック" pitchFamily="34" charset="-128"/>
              </a:rPr>
              <a:t> as official.</a:t>
            </a:r>
            <a:endParaRPr lang="en-US" dirty="0" smtClean="0">
              <a:ea typeface="ＭＳ Ｐゴシック" pitchFamily="34" charset="-128"/>
            </a:endParaRPr>
          </a:p>
          <a:p>
            <a:pPr eaLnBrk="1" hangingPunct="1">
              <a:lnSpc>
                <a:spcPct val="80000"/>
              </a:lnSpc>
              <a:spcBef>
                <a:spcPct val="0"/>
              </a:spcBef>
            </a:pPr>
            <a:endParaRPr lang="en-US" dirty="0" smtClean="0">
              <a:ea typeface="ＭＳ Ｐゴシック" pitchFamily="34" charset="-128"/>
            </a:endParaRPr>
          </a:p>
          <a:p>
            <a:pPr eaLnBrk="1" hangingPunct="1">
              <a:lnSpc>
                <a:spcPct val="80000"/>
              </a:lnSpc>
              <a:spcBef>
                <a:spcPct val="0"/>
              </a:spcBef>
            </a:pPr>
            <a:endParaRPr lang="en-CA" dirty="0" smtClean="0">
              <a:ea typeface="ＭＳ Ｐゴシック" pitchFamily="34" charset="-128"/>
            </a:endParaRPr>
          </a:p>
        </p:txBody>
      </p:sp>
      <p:sp>
        <p:nvSpPr>
          <p:cNvPr id="52228"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FCEB2EB-AA7F-475A-A635-7CC8EFEE2FE3}" type="slidenum">
              <a:rPr lang="en-CA" sz="1300">
                <a:solidFill>
                  <a:srgbClr val="000000"/>
                </a:solidFill>
                <a:latin typeface="Calibri" pitchFamily="34" charset="0"/>
              </a:rPr>
              <a:pPr algn="r" eaLnBrk="1" hangingPunct="1"/>
              <a:t>15</a:t>
            </a:fld>
            <a:endParaRPr lang="en-CA" sz="130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dirty="0" smtClean="0">
                <a:ea typeface="ＭＳ Ｐゴシック" pitchFamily="34" charset="-128"/>
              </a:rPr>
              <a:t> CEE: Beijing, Xi’an, Chengdu, Shanghai, Wuhan, Changsha, Guangzhou</a:t>
            </a:r>
            <a:endParaRPr lang="en-CA" dirty="0" smtClean="0">
              <a:ea typeface="ＭＳ Ｐゴシック" pitchFamily="34" charset="-128"/>
            </a:endParaRPr>
          </a:p>
        </p:txBody>
      </p:sp>
      <p:sp>
        <p:nvSpPr>
          <p:cNvPr id="52228"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FCEB2EB-AA7F-475A-A635-7CC8EFEE2FE3}" type="slidenum">
              <a:rPr lang="en-CA" sz="1300">
                <a:solidFill>
                  <a:srgbClr val="000000"/>
                </a:solidFill>
                <a:latin typeface="Calibri" pitchFamily="34" charset="0"/>
              </a:rPr>
              <a:pPr algn="r" eaLnBrk="1" hangingPunct="1"/>
              <a:t>16</a:t>
            </a:fld>
            <a:endParaRPr lang="en-CA" sz="130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dirty="0" smtClean="0">
                <a:ea typeface="ＭＳ Ｐゴシック" pitchFamily="34" charset="-128"/>
              </a:rPr>
              <a:t>Questions? Contact us.</a:t>
            </a:r>
          </a:p>
          <a:p>
            <a:r>
              <a:rPr lang="fr-CA" dirty="0" smtClean="0">
                <a:ea typeface="ＭＳ Ｐゴシック" pitchFamily="34" charset="-128"/>
              </a:rPr>
              <a:t>Merci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100" dirty="0">
                <a:ea typeface="ＭＳ Ｐゴシック" pitchFamily="34" charset="-128"/>
              </a:rPr>
              <a:t>Missions in Beijing, Shanghai, Guangzhou, Chongqing and Hong Kong.</a:t>
            </a:r>
          </a:p>
          <a:p>
            <a:pPr eaLnBrk="1" hangingPunct="1">
              <a:spcBef>
                <a:spcPct val="0"/>
              </a:spcBef>
            </a:pPr>
            <a:endParaRPr lang="en-US" sz="1100" dirty="0">
              <a:ea typeface="ＭＳ Ｐゴシック" pitchFamily="34" charset="-128"/>
            </a:endParaRPr>
          </a:p>
          <a:p>
            <a:pPr eaLnBrk="1" hangingPunct="1">
              <a:spcBef>
                <a:spcPct val="0"/>
              </a:spcBef>
            </a:pPr>
            <a:r>
              <a:rPr lang="en-US" sz="1100" dirty="0">
                <a:ea typeface="ＭＳ Ｐゴシック" pitchFamily="34" charset="-128"/>
              </a:rPr>
              <a:t>Chongqing has been decided to upgrade to Consulate General of Canada during PM’s visit, with an view of accelerating Canada’s relations with Western China.. </a:t>
            </a:r>
          </a:p>
          <a:p>
            <a:pPr eaLnBrk="1" hangingPunct="1">
              <a:spcBef>
                <a:spcPct val="0"/>
              </a:spcBef>
            </a:pPr>
            <a:endParaRPr lang="en-US" sz="1100" dirty="0">
              <a:ea typeface="ＭＳ Ｐゴシック" pitchFamily="34" charset="-128"/>
            </a:endParaRPr>
          </a:p>
          <a:p>
            <a:pPr eaLnBrk="1" hangingPunct="1">
              <a:spcBef>
                <a:spcPct val="0"/>
              </a:spcBef>
            </a:pPr>
            <a:r>
              <a:rPr lang="en-US" sz="1100" dirty="0">
                <a:ea typeface="ＭＳ Ｐゴシック" pitchFamily="34" charset="-128"/>
              </a:rPr>
              <a:t>6 Canadian Commercial Corporation Regional Offices. Each managed by an Office Manager and an assistant.</a:t>
            </a:r>
          </a:p>
          <a:p>
            <a:pPr eaLnBrk="1" hangingPunct="1">
              <a:spcBef>
                <a:spcPct val="0"/>
              </a:spcBef>
            </a:pPr>
            <a:endParaRPr lang="en-US" sz="1100" dirty="0">
              <a:ea typeface="ＭＳ Ｐゴシック" pitchFamily="34" charset="-128"/>
            </a:endParaRPr>
          </a:p>
          <a:p>
            <a:pPr eaLnBrk="1" hangingPunct="1">
              <a:spcBef>
                <a:spcPct val="0"/>
              </a:spcBef>
            </a:pPr>
            <a:r>
              <a:rPr lang="en-US" sz="1100" dirty="0">
                <a:ea typeface="ＭＳ Ｐゴシック" pitchFamily="34" charset="-128"/>
              </a:rPr>
              <a:t>CCCRO staff are not sector specific experts but they are locally employees that are familiar with local business culture and network </a:t>
            </a:r>
            <a:endParaRPr lang="en-US" sz="1100" dirty="0" smtClean="0">
              <a:ea typeface="ＭＳ Ｐゴシック" pitchFamily="34" charset="-128"/>
            </a:endParaRPr>
          </a:p>
          <a:p>
            <a:pPr eaLnBrk="1" hangingPunct="1">
              <a:spcBef>
                <a:spcPct val="0"/>
              </a:spcBef>
            </a:pPr>
            <a:endParaRPr lang="en-US" sz="1100" dirty="0" smtClean="0">
              <a:ea typeface="ＭＳ Ｐゴシック" pitchFamily="34" charset="-128"/>
            </a:endParaRPr>
          </a:p>
          <a:p>
            <a:pPr eaLnBrk="1" hangingPunct="1">
              <a:lnSpc>
                <a:spcPts val="2163"/>
              </a:lnSpc>
              <a:spcAft>
                <a:spcPts val="1800"/>
              </a:spcAft>
              <a:buFont typeface="Arial" pitchFamily="34" charset="0"/>
              <a:buChar char="•"/>
            </a:pPr>
            <a:r>
              <a:rPr lang="en-US" altLang="zh-CN" sz="1100" dirty="0" smtClean="0">
                <a:solidFill>
                  <a:srgbClr val="FFFFFF"/>
                </a:solidFill>
              </a:rPr>
              <a:t>A group of professionals with preferred access to local business know-how and contact network</a:t>
            </a:r>
            <a:endParaRPr lang="en-CA" sz="1100" dirty="0" smtClean="0">
              <a:solidFill>
                <a:srgbClr val="FFFFFF"/>
              </a:solidFill>
            </a:endParaRPr>
          </a:p>
          <a:p>
            <a:pPr eaLnBrk="1" hangingPunct="1">
              <a:lnSpc>
                <a:spcPts val="2163"/>
              </a:lnSpc>
              <a:spcAft>
                <a:spcPts val="1800"/>
              </a:spcAft>
              <a:buFont typeface="Arial" pitchFamily="34" charset="0"/>
              <a:buChar char="•"/>
            </a:pPr>
            <a:r>
              <a:rPr lang="en-CA" sz="1100" dirty="0" smtClean="0">
                <a:solidFill>
                  <a:srgbClr val="FFFFFF"/>
                </a:solidFill>
              </a:rPr>
              <a:t>Over 150 offices overseas and in Canada</a:t>
            </a:r>
          </a:p>
          <a:p>
            <a:pPr eaLnBrk="1" hangingPunct="1">
              <a:lnSpc>
                <a:spcPts val="2163"/>
              </a:lnSpc>
              <a:spcAft>
                <a:spcPts val="1800"/>
              </a:spcAft>
              <a:buFont typeface="Arial" pitchFamily="34" charset="0"/>
              <a:buChar char="•"/>
            </a:pPr>
            <a:r>
              <a:rPr lang="en-US" altLang="zh-CN" sz="1100" dirty="0" smtClean="0">
                <a:solidFill>
                  <a:srgbClr val="FFFFFF"/>
                </a:solidFill>
              </a:rPr>
              <a:t>Core Services: Assessing Market Potential, Finding Qualified Contacts, Resolving Problems</a:t>
            </a:r>
            <a:endParaRPr lang="en-CA" sz="1100" dirty="0" smtClean="0">
              <a:solidFill>
                <a:srgbClr val="FFFFFF"/>
              </a:solidFill>
            </a:endParaRPr>
          </a:p>
          <a:p>
            <a:pPr eaLnBrk="1" hangingPunct="1">
              <a:lnSpc>
                <a:spcPts val="2163"/>
              </a:lnSpc>
              <a:spcAft>
                <a:spcPts val="1800"/>
              </a:spcAft>
              <a:buFont typeface="Arial" pitchFamily="34" charset="0"/>
              <a:buChar char="•"/>
            </a:pPr>
            <a:r>
              <a:rPr lang="en-US" altLang="zh-CN" sz="1100" dirty="0" smtClean="0">
                <a:solidFill>
                  <a:srgbClr val="FFFFFF"/>
                </a:solidFill>
              </a:rPr>
              <a:t>Goal: Help Canadian companies succeed internationally and lower your costs and risks of doing business in a foreign market</a:t>
            </a:r>
          </a:p>
          <a:p>
            <a:pPr eaLnBrk="1" hangingPunct="1">
              <a:lnSpc>
                <a:spcPts val="2163"/>
              </a:lnSpc>
              <a:spcAft>
                <a:spcPts val="1800"/>
              </a:spcAft>
              <a:buFont typeface="Arial" pitchFamily="34" charset="0"/>
              <a:buChar char="•"/>
            </a:pPr>
            <a:r>
              <a:rPr lang="fr-CA" sz="1400" b="1" dirty="0" smtClean="0">
                <a:solidFill>
                  <a:srgbClr val="FFFFFF"/>
                </a:solidFill>
              </a:rPr>
              <a:t>www.tradecommissioner.gc.ca</a:t>
            </a:r>
            <a:endParaRPr lang="en-US" altLang="zh-CN" sz="1400" dirty="0" smtClean="0">
              <a:solidFill>
                <a:srgbClr val="FFFFFF"/>
              </a:solidFill>
            </a:endParaRPr>
          </a:p>
          <a:p>
            <a:pPr eaLnBrk="1" hangingPunct="1">
              <a:spcBef>
                <a:spcPct val="0"/>
              </a:spcBef>
            </a:pPr>
            <a:endParaRPr lang="en-US" sz="1100" dirty="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39591A5-91AB-4DCD-AAE5-BD651A76A7BB}" type="slidenum">
              <a:rPr lang="en-CA" smtClean="0">
                <a:solidFill>
                  <a:srgbClr val="000000"/>
                </a:solidFill>
                <a:latin typeface="Calibri" pitchFamily="34" charset="0"/>
              </a:rPr>
              <a:pPr eaLnBrk="1" hangingPunct="1"/>
              <a:t>2</a:t>
            </a:fld>
            <a:endParaRPr lang="en-CA"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endParaRPr lang="en-CA" sz="1100" u="sng" dirty="0">
              <a:ea typeface="ＭＳ Ｐゴシック" pitchFamily="34" charset="-128"/>
            </a:endParaRPr>
          </a:p>
          <a:p>
            <a:pPr eaLnBrk="1" hangingPunct="1">
              <a:spcBef>
                <a:spcPct val="0"/>
              </a:spcBef>
            </a:pPr>
            <a:r>
              <a:rPr lang="en-US" altLang="zh-CN" sz="1100" dirty="0">
                <a:latin typeface="Arial" pitchFamily="34" charset="0"/>
                <a:ea typeface="ＭＳ Ｐゴシック" pitchFamily="34" charset="-128"/>
              </a:rPr>
              <a:t>In Winter 2009, Canadian Prime Minister Stephen Harper and Chinese President Hu Jintao issued Canada-China Joint Statement and agreed to </a:t>
            </a:r>
            <a:r>
              <a:rPr lang="en-CA" sz="1100" dirty="0">
                <a:latin typeface="Arial" pitchFamily="34" charset="0"/>
                <a:ea typeface="ＭＳ Ｐゴシック" pitchFamily="34" charset="-128"/>
              </a:rPr>
              <a:t>foster educational, cultural, business and people-to-people links in order to enrich the long-term development of China-Canada relations.  </a:t>
            </a:r>
          </a:p>
          <a:p>
            <a:pPr eaLnBrk="1" hangingPunct="1">
              <a:spcBef>
                <a:spcPct val="0"/>
              </a:spcBef>
            </a:pPr>
            <a:endParaRPr lang="en-US" altLang="zh-CN" sz="1100" dirty="0">
              <a:latin typeface="Arial" pitchFamily="34" charset="0"/>
              <a:ea typeface="ＭＳ Ｐゴシック" pitchFamily="34" charset="-128"/>
            </a:endParaRPr>
          </a:p>
          <a:p>
            <a:pPr eaLnBrk="1" hangingPunct="1">
              <a:spcBef>
                <a:spcPct val="0"/>
              </a:spcBef>
            </a:pPr>
            <a:r>
              <a:rPr lang="en-US" altLang="zh-CN" sz="1100" dirty="0">
                <a:latin typeface="Arial" pitchFamily="34" charset="0"/>
                <a:ea typeface="ＭＳ Ｐゴシック" pitchFamily="34" charset="-128"/>
              </a:rPr>
              <a:t>In 2010, Chinese MOE visited Canada and held the first High-Level Consultation on Education Collaboration with the Council of Ministers of Education.</a:t>
            </a:r>
          </a:p>
          <a:p>
            <a:pPr eaLnBrk="1" hangingPunct="1">
              <a:spcBef>
                <a:spcPct val="0"/>
              </a:spcBef>
            </a:pPr>
            <a:endParaRPr lang="en-US" altLang="zh-CN" sz="1100" dirty="0">
              <a:latin typeface="Arial" pitchFamily="34" charset="0"/>
              <a:ea typeface="ＭＳ Ｐゴシック" pitchFamily="34" charset="-128"/>
            </a:endParaRPr>
          </a:p>
          <a:p>
            <a:pPr marL="0" lvl="1" eaLnBrk="1" hangingPunct="1">
              <a:spcBef>
                <a:spcPct val="0"/>
              </a:spcBef>
            </a:pPr>
            <a:r>
              <a:rPr lang="en-US" altLang="zh-CN" sz="1100" dirty="0">
                <a:latin typeface="Arial" pitchFamily="34" charset="0"/>
                <a:ea typeface="宋体" pitchFamily="2" charset="-122"/>
              </a:rPr>
              <a:t>In June 2011, a CMEC delegation including ministers, DMs and ADMs held in the 2nd High-Level Consultation on Education Collaboration with Chinese MOE in Beijing. They issued a </a:t>
            </a:r>
            <a:r>
              <a:rPr lang="en-US" altLang="zh-CN" sz="1100" b="1" dirty="0">
                <a:latin typeface="Arial" pitchFamily="34" charset="0"/>
                <a:ea typeface="宋体" pitchFamily="2" charset="-122"/>
              </a:rPr>
              <a:t>Joint Statement on Education Collaboration and </a:t>
            </a:r>
            <a:r>
              <a:rPr lang="en-CA" sz="1100" dirty="0">
                <a:latin typeface="Arial" pitchFamily="34" charset="0"/>
                <a:ea typeface="ＭＳ Ｐゴシック" pitchFamily="34" charset="-128"/>
              </a:rPr>
              <a:t>acknowledged that the collaboration will include, among many other things, the enhancement of opportunities for Chinese students to study in Canada. </a:t>
            </a:r>
          </a:p>
          <a:p>
            <a:pPr marL="0" lvl="1" eaLnBrk="1" hangingPunct="1">
              <a:spcBef>
                <a:spcPct val="0"/>
              </a:spcBef>
            </a:pPr>
            <a:endParaRPr lang="en-CA" sz="1100" dirty="0">
              <a:latin typeface="Arial" pitchFamily="34" charset="0"/>
              <a:ea typeface="ＭＳ Ｐゴシック" pitchFamily="34" charset="-128"/>
            </a:endParaRPr>
          </a:p>
          <a:p>
            <a:pPr marL="0" lvl="1" eaLnBrk="1" hangingPunct="1">
              <a:spcBef>
                <a:spcPct val="0"/>
              </a:spcBef>
            </a:pPr>
            <a:r>
              <a:rPr lang="en-US" altLang="zh-CN" sz="1100" dirty="0">
                <a:latin typeface="Arial" pitchFamily="34" charset="0"/>
                <a:ea typeface="ＭＳ Ｐゴシック" pitchFamily="34" charset="-128"/>
                <a:hlinkClick r:id="rId3"/>
              </a:rPr>
              <a:t>http://www.cmec.ca/Programs/intrep/Documents/cmec-china-joint-statement-20110629-EN.pdf</a:t>
            </a:r>
            <a:r>
              <a:rPr lang="en-US" altLang="zh-CN" sz="1100" dirty="0">
                <a:latin typeface="Arial" pitchFamily="34" charset="0"/>
                <a:ea typeface="ＭＳ Ｐゴシック" pitchFamily="34" charset="-128"/>
              </a:rPr>
              <a:t>  </a:t>
            </a:r>
          </a:p>
          <a:p>
            <a:pPr marL="0" lvl="1" eaLnBrk="1" hangingPunct="1">
              <a:spcBef>
                <a:spcPct val="0"/>
              </a:spcBef>
            </a:pPr>
            <a:endParaRPr lang="en-US" sz="1100" dirty="0">
              <a:latin typeface="Arial" pitchFamily="34" charset="0"/>
              <a:ea typeface="ＭＳ Ｐゴシック" pitchFamily="34" charset="-128"/>
            </a:endParaRPr>
          </a:p>
          <a:p>
            <a:pPr marL="0" lvl="1" eaLnBrk="1" hangingPunct="1">
              <a:spcBef>
                <a:spcPct val="0"/>
              </a:spcBef>
            </a:pPr>
            <a:r>
              <a:rPr lang="en-US" sz="1100" dirty="0">
                <a:latin typeface="Arial" pitchFamily="34" charset="0"/>
                <a:ea typeface="ＭＳ Ｐゴシック" pitchFamily="34" charset="-128"/>
              </a:rPr>
              <a:t>As a result, during PM’s recent visit to China, Education was added in the Joint Statement as the fifth pillar to the Canada-China bilateral relation.</a:t>
            </a:r>
            <a:endParaRPr lang="en-CA" sz="1100" dirty="0">
              <a:latin typeface="Arial" pitchFamily="34" charset="0"/>
              <a:ea typeface="ＭＳ Ｐゴシック" pitchFamily="34" charset="-128"/>
            </a:endParaRPr>
          </a:p>
          <a:p>
            <a:endParaRPr lang="en-US" altLang="zh-CN" sz="1100" b="1" dirty="0" smtClean="0">
              <a:latin typeface="Arial" pitchFamily="34" charset="0"/>
              <a:ea typeface="ＭＳ Ｐゴシック" pitchFamily="34" charset="-128"/>
            </a:endParaRPr>
          </a:p>
          <a:p>
            <a:r>
              <a:rPr lang="en-US" altLang="zh-CN" sz="1100" b="1" dirty="0" smtClean="0">
                <a:latin typeface="Arial" pitchFamily="34" charset="0"/>
                <a:ea typeface="ＭＳ Ｐゴシック" pitchFamily="34" charset="-128"/>
              </a:rPr>
              <a:t>400 services</a:t>
            </a:r>
            <a:r>
              <a:rPr lang="en-US" altLang="zh-CN" sz="1100" b="1" baseline="0" dirty="0" smtClean="0">
                <a:latin typeface="Arial" pitchFamily="34" charset="0"/>
                <a:ea typeface="ＭＳ Ｐゴシック" pitchFamily="34" charset="-128"/>
              </a:rPr>
              <a:t> each year</a:t>
            </a:r>
          </a:p>
          <a:p>
            <a:endParaRPr lang="en-US" altLang="zh-CN" sz="1100" b="1" dirty="0">
              <a:latin typeface="Arial" pitchFamily="34" charset="0"/>
              <a:ea typeface="ＭＳ Ｐゴシック" pitchFamily="34" charset="-128"/>
            </a:endParaRPr>
          </a:p>
          <a:p>
            <a:pPr eaLnBrk="1" hangingPunct="1">
              <a:spcBef>
                <a:spcPct val="0"/>
              </a:spcBef>
            </a:pPr>
            <a:r>
              <a:rPr lang="en-US" altLang="zh-CN" sz="1100" dirty="0" smtClean="0">
                <a:latin typeface="Arial" pitchFamily="34" charset="0"/>
                <a:ea typeface="ＭＳ Ｐゴシック" pitchFamily="34" charset="-128"/>
              </a:rPr>
              <a:t>25</a:t>
            </a:r>
            <a:r>
              <a:rPr lang="en-US" altLang="zh-CN" sz="1100" dirty="0">
                <a:latin typeface="Arial" pitchFamily="34" charset="0"/>
                <a:ea typeface="ＭＳ Ｐゴシック" pitchFamily="34" charset="-128"/>
              </a:rPr>
              <a:t>% are new to market clients in the 90 schools that come to exhibit in the China Education Expo</a:t>
            </a:r>
          </a:p>
          <a:p>
            <a:pPr eaLnBrk="1" hangingPunct="1">
              <a:spcBef>
                <a:spcPct val="0"/>
              </a:spcBef>
            </a:pPr>
            <a:endParaRPr lang="en-US" altLang="zh-CN" sz="1100" dirty="0">
              <a:latin typeface="Arial" pitchFamily="34" charset="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F9FEC52-A76A-4561-BDF5-66044F822C5E}" type="slidenum">
              <a:rPr lang="en-CA" smtClean="0">
                <a:solidFill>
                  <a:srgbClr val="000000"/>
                </a:solidFill>
                <a:latin typeface="Calibri" pitchFamily="34" charset="0"/>
              </a:rPr>
              <a:pPr eaLnBrk="1" hangingPunct="1"/>
              <a:t>3</a:t>
            </a:fld>
            <a:endParaRPr lang="en-CA"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CA" sz="1100" dirty="0" smtClean="0">
                <a:latin typeface="Arial" pitchFamily="34" charset="0"/>
                <a:ea typeface="ＭＳ Ｐゴシック" pitchFamily="34" charset="-128"/>
              </a:rPr>
              <a:t>China </a:t>
            </a:r>
            <a:r>
              <a:rPr lang="en-CA" sz="1100" dirty="0">
                <a:latin typeface="Arial" pitchFamily="34" charset="0"/>
                <a:ea typeface="ＭＳ Ｐゴシック" pitchFamily="34" charset="-128"/>
              </a:rPr>
              <a:t>is Canada’s second largest trading partner after the US</a:t>
            </a:r>
          </a:p>
          <a:p>
            <a:pPr eaLnBrk="1" hangingPunct="1">
              <a:spcBef>
                <a:spcPct val="0"/>
              </a:spcBef>
            </a:pPr>
            <a:r>
              <a:rPr lang="en-US" altLang="zh-CN" sz="1100" dirty="0" smtClean="0">
                <a:latin typeface="Arial" pitchFamily="34" charset="0"/>
                <a:ea typeface="ＭＳ Ｐゴシック" pitchFamily="34" charset="-128"/>
              </a:rPr>
              <a:t>Top </a:t>
            </a:r>
            <a:r>
              <a:rPr lang="en-US" altLang="zh-CN" sz="1100" dirty="0">
                <a:latin typeface="Arial" pitchFamily="34" charset="0"/>
                <a:ea typeface="ＭＳ Ｐゴシック" pitchFamily="34" charset="-128"/>
              </a:rPr>
              <a:t>Canadian exports to China in Goods are heavily resource-based: Lumber, Wood Pulp, Ores, mineral fuels.</a:t>
            </a:r>
            <a:endParaRPr lang="en-CA" sz="1100" dirty="0">
              <a:latin typeface="Arial" pitchFamily="34" charset="0"/>
              <a:ea typeface="ＭＳ Ｐゴシック" pitchFamily="34" charset="-128"/>
            </a:endParaRPr>
          </a:p>
          <a:p>
            <a:pPr eaLnBrk="1" hangingPunct="1">
              <a:spcBef>
                <a:spcPct val="0"/>
              </a:spcBef>
            </a:pPr>
            <a:endParaRPr lang="en-US" altLang="zh-CN" sz="1100" dirty="0">
              <a:latin typeface="Arial" pitchFamily="34" charset="0"/>
              <a:ea typeface="ＭＳ Ｐゴシック" pitchFamily="34" charset="-128"/>
            </a:endParaRPr>
          </a:p>
          <a:p>
            <a:pPr eaLnBrk="1" hangingPunct="1">
              <a:spcBef>
                <a:spcPct val="0"/>
              </a:spcBef>
            </a:pPr>
            <a:r>
              <a:rPr lang="en-US" altLang="zh-CN" sz="1100" dirty="0">
                <a:latin typeface="Arial" pitchFamily="34" charset="0"/>
                <a:ea typeface="ＭＳ Ｐゴシック" pitchFamily="34" charset="-128"/>
              </a:rPr>
              <a:t>In 2011, total is 16.5 billion, Wood Pulp was 2.5 billions.</a:t>
            </a:r>
          </a:p>
          <a:p>
            <a:pPr eaLnBrk="1" hangingPunct="1">
              <a:spcBef>
                <a:spcPct val="0"/>
              </a:spcBef>
            </a:pPr>
            <a:endParaRPr lang="en-US" altLang="zh-CN" sz="1100" dirty="0">
              <a:latin typeface="Arial" pitchFamily="34" charset="0"/>
              <a:ea typeface="ＭＳ Ｐゴシック" pitchFamily="34" charset="-128"/>
            </a:endParaRPr>
          </a:p>
          <a:p>
            <a:pPr eaLnBrk="1" hangingPunct="1">
              <a:spcBef>
                <a:spcPct val="0"/>
              </a:spcBef>
            </a:pPr>
            <a:r>
              <a:rPr lang="en-US" altLang="zh-CN" sz="1100" dirty="0">
                <a:latin typeface="Arial" pitchFamily="34" charset="0"/>
                <a:ea typeface="ＭＳ Ｐゴシック" pitchFamily="34" charset="-128"/>
              </a:rPr>
              <a:t>With a close to 30% increase in the number of study permits issued to Chinese students in 2011 compared to 2010. There are currently over 70K Chinese students in </a:t>
            </a:r>
            <a:r>
              <a:rPr lang="en-US" altLang="zh-CN" sz="1100" dirty="0" smtClean="0">
                <a:latin typeface="Arial" pitchFamily="34" charset="0"/>
                <a:ea typeface="ＭＳ Ｐゴシック" pitchFamily="34" charset="-128"/>
              </a:rPr>
              <a:t>Canada.</a:t>
            </a:r>
            <a:r>
              <a:rPr lang="en-US" altLang="zh-CN" sz="1100" baseline="0" dirty="0" smtClean="0">
                <a:latin typeface="Arial" pitchFamily="34" charset="0"/>
                <a:ea typeface="ＭＳ Ｐゴシック" pitchFamily="34" charset="-128"/>
              </a:rPr>
              <a:t> </a:t>
            </a:r>
            <a:r>
              <a:rPr lang="en-US" altLang="zh-CN" sz="1100" dirty="0" smtClean="0">
                <a:latin typeface="Arial" pitchFamily="34" charset="0"/>
                <a:ea typeface="ＭＳ Ｐゴシック" pitchFamily="34" charset="-128"/>
              </a:rPr>
              <a:t>Over </a:t>
            </a:r>
            <a:r>
              <a:rPr lang="en-US" altLang="zh-CN" sz="1100" dirty="0">
                <a:latin typeface="Arial" pitchFamily="34" charset="0"/>
                <a:ea typeface="ＭＳ Ｐゴシック" pitchFamily="34" charset="-128"/>
              </a:rPr>
              <a:t>2.1 billion CAD at 30K/ student spending per year.</a:t>
            </a:r>
          </a:p>
          <a:p>
            <a:pPr eaLnBrk="1" hangingPunct="1">
              <a:spcBef>
                <a:spcPct val="0"/>
              </a:spcBef>
            </a:pPr>
            <a:endParaRPr lang="en-US" altLang="zh-CN" sz="1100" dirty="0" smtClean="0">
              <a:latin typeface="Arial" pitchFamily="34" charset="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zh-CN" sz="1100" dirty="0" smtClean="0">
                <a:solidFill>
                  <a:srgbClr val="FFFFFF"/>
                </a:solidFill>
              </a:rPr>
              <a:t>Education services is one area that Canada has an obvious trade surplus with China.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zh-CN" sz="1100" dirty="0" smtClean="0">
              <a:solidFill>
                <a:srgbClr val="FFFFFF"/>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zh-CN" sz="1100" dirty="0" smtClean="0">
                <a:solidFill>
                  <a:srgbClr val="FFFFFF"/>
                </a:solidFill>
              </a:rPr>
              <a:t>FIPA negotiation</a:t>
            </a:r>
            <a:r>
              <a:rPr lang="en-US" altLang="zh-CN" sz="1100" baseline="0" dirty="0" smtClean="0">
                <a:solidFill>
                  <a:srgbClr val="FFFFFF"/>
                </a:solidFill>
              </a:rPr>
              <a:t>  since 1994. </a:t>
            </a:r>
            <a:r>
              <a:rPr lang="en-CA" sz="1100" dirty="0" smtClean="0"/>
              <a:t>The stock of Canadian FDI in China was valued at approximately C$5 billion at the end of 2010. Though current Canadian investment in China is modest, the potential for further investment is substantial.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zh-CN" sz="1100" dirty="0" smtClean="0">
              <a:solidFill>
                <a:srgbClr val="FFFFFF"/>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CA" sz="1100" dirty="0" smtClean="0"/>
              <a:t>The stock of foreign direct investment into Canada from China reached approximately C$14 billion at the end of 2010. Chinese firms are actively investing abroad and have expressed a strong interest in investing in Canada. Canadian investment in China covers a broad range of sectors including transportation, biotechnology, education, finance, information technology, manufacturing, and natural resources. </a:t>
            </a:r>
          </a:p>
          <a:p>
            <a:pPr marL="0" marR="0" indent="0" algn="l" defTabSz="914400" rtl="0" eaLnBrk="1" fontAlgn="base" latinLnBrk="0" hangingPunct="1">
              <a:lnSpc>
                <a:spcPct val="100000"/>
              </a:lnSpc>
              <a:spcBef>
                <a:spcPct val="0"/>
              </a:spcBef>
              <a:spcAft>
                <a:spcPct val="0"/>
              </a:spcAft>
              <a:buClrTx/>
              <a:buSzTx/>
              <a:buFontTx/>
              <a:buNone/>
              <a:tabLst/>
              <a:defRPr/>
            </a:pPr>
            <a:endParaRPr lang="en-CA" sz="11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CA" sz="1100" dirty="0" smtClean="0"/>
              <a:t>Sectors of interest include natural resources, renewable energy, information and communication technology, food processing, pharmaceuticals and natural medicine, and advanced manufacturing.</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1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100" dirty="0" smtClean="0"/>
              <a:t>Approved Destination Status.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1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100" dirty="0" smtClean="0"/>
              <a:t>Total TRV visas issued to Chinese 2010: </a:t>
            </a:r>
            <a:r>
              <a:rPr lang="en-US" sz="1100" b="1" dirty="0" smtClean="0"/>
              <a:t>200,033</a:t>
            </a:r>
            <a:r>
              <a:rPr lang="en-US" sz="1100" b="0" baseline="0" dirty="0" smtClean="0"/>
              <a:t> 2011: </a:t>
            </a:r>
            <a:r>
              <a:rPr lang="en-US" sz="1100" b="1" dirty="0" smtClean="0"/>
              <a:t>248,888  24.4% increase</a:t>
            </a:r>
            <a:r>
              <a:rPr lang="en-US" sz="1100" b="1" baseline="0" dirty="0" smtClean="0"/>
              <a:t> than 2010.</a:t>
            </a:r>
            <a:endParaRPr lang="en-CA" sz="110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sz="11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100" dirty="0" smtClean="0"/>
              <a:t>Story</a:t>
            </a:r>
            <a:r>
              <a:rPr lang="en-US" sz="1100" baseline="0" dirty="0" smtClean="0"/>
              <a:t> of  Ms. Sun </a:t>
            </a:r>
            <a:r>
              <a:rPr lang="en-US" sz="1100" baseline="0" dirty="0" err="1" smtClean="0"/>
              <a:t>Nianbei</a:t>
            </a:r>
            <a:endParaRPr lang="en-CA" sz="110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zh-CN" sz="1100" dirty="0" smtClean="0">
              <a:solidFill>
                <a:srgbClr val="FFFFFF"/>
              </a:solidFill>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zh-CN" sz="1100" dirty="0" smtClean="0">
              <a:solidFill>
                <a:srgbClr val="FFFFFF"/>
              </a:solidFill>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zh-CN" sz="1100" dirty="0" smtClean="0">
              <a:solidFill>
                <a:srgbClr val="FFFFFF"/>
              </a:solidFill>
            </a:endParaRPr>
          </a:p>
          <a:p>
            <a:pPr eaLnBrk="1" hangingPunct="1">
              <a:spcBef>
                <a:spcPct val="0"/>
              </a:spcBef>
            </a:pPr>
            <a:endParaRPr lang="en-US" altLang="zh-CN" sz="1100" dirty="0">
              <a:latin typeface="Arial" pitchFamily="34" charset="0"/>
              <a:ea typeface="ＭＳ Ｐゴシック" pitchFamily="34" charset="-128"/>
            </a:endParaRPr>
          </a:p>
          <a:p>
            <a:pPr eaLnBrk="1" hangingPunct="1">
              <a:spcBef>
                <a:spcPct val="0"/>
              </a:spcBef>
            </a:pPr>
            <a:endParaRPr lang="en-CA" sz="1100" dirty="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A289FD9-653E-4BB0-8687-E3BD6A3CFE2F}" type="slidenum">
              <a:rPr lang="en-CA" smtClean="0">
                <a:solidFill>
                  <a:srgbClr val="000000"/>
                </a:solidFill>
                <a:latin typeface="Calibri" pitchFamily="34" charset="0"/>
              </a:rPr>
              <a:pPr eaLnBrk="1" hangingPunct="1"/>
              <a:t>4</a:t>
            </a:fld>
            <a:endParaRPr lang="en-CA"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sz="1100" u="sng" dirty="0" smtClean="0">
                <a:ea typeface="ＭＳ Ｐゴシック" pitchFamily="34" charset="-128"/>
              </a:rPr>
              <a:t>2011 </a:t>
            </a:r>
          </a:p>
          <a:p>
            <a:pPr eaLnBrk="1" hangingPunct="1">
              <a:lnSpc>
                <a:spcPct val="80000"/>
              </a:lnSpc>
              <a:spcBef>
                <a:spcPct val="0"/>
              </a:spcBef>
            </a:pPr>
            <a:endParaRPr lang="en-US" sz="1100" u="sng" dirty="0" smtClean="0">
              <a:ea typeface="ＭＳ Ｐゴシック" pitchFamily="34" charset="-128"/>
            </a:endParaRPr>
          </a:p>
          <a:p>
            <a:pPr eaLnBrk="1" hangingPunct="1">
              <a:lnSpc>
                <a:spcPct val="80000"/>
              </a:lnSpc>
              <a:spcBef>
                <a:spcPct val="0"/>
              </a:spcBef>
            </a:pPr>
            <a:r>
              <a:rPr lang="en-US" sz="1100" u="sng" dirty="0" smtClean="0">
                <a:ea typeface="ＭＳ Ｐゴシック" pitchFamily="34" charset="-128"/>
              </a:rPr>
              <a:t>Received</a:t>
            </a:r>
            <a:r>
              <a:rPr lang="en-US" sz="1100" u="sng" baseline="0" dirty="0" smtClean="0">
                <a:ea typeface="ＭＳ Ｐゴシック" pitchFamily="34" charset="-128"/>
              </a:rPr>
              <a:t> over 28000 applications. Issued over 22000 study permits. 26% increase than last year. Majority of the cases finalized within 14 days.</a:t>
            </a:r>
          </a:p>
          <a:p>
            <a:pPr eaLnBrk="1" hangingPunct="1">
              <a:lnSpc>
                <a:spcPct val="80000"/>
              </a:lnSpc>
              <a:spcBef>
                <a:spcPct val="0"/>
              </a:spcBef>
            </a:pPr>
            <a:endParaRPr lang="en-CA" sz="1100" u="sng" dirty="0">
              <a:ea typeface="ＭＳ Ｐゴシック" pitchFamily="34" charset="-128"/>
            </a:endParaRPr>
          </a:p>
          <a:p>
            <a:r>
              <a:rPr lang="en-CA" sz="1100" dirty="0" smtClean="0"/>
              <a:t>As of March 1, New SPP. In order to qualify for this program applicants must:</a:t>
            </a:r>
          </a:p>
          <a:p>
            <a:r>
              <a:rPr lang="en-CA" sz="1100" dirty="0" smtClean="0"/>
              <a:t>Submit a Letter of Acceptance from a participating SPP College or University </a:t>
            </a:r>
          </a:p>
          <a:p>
            <a:r>
              <a:rPr lang="en-CA" sz="1100" dirty="0" smtClean="0"/>
              <a:t>Submit a Release of Information form </a:t>
            </a:r>
          </a:p>
          <a:p>
            <a:r>
              <a:rPr lang="en-CA" sz="1100" dirty="0" smtClean="0"/>
              <a:t>Submit an </a:t>
            </a:r>
            <a:r>
              <a:rPr lang="en-CA" sz="1100" i="1" dirty="0" smtClean="0"/>
              <a:t>IELTS</a:t>
            </a:r>
            <a:r>
              <a:rPr lang="en-CA" sz="1100" dirty="0" smtClean="0"/>
              <a:t> test result form showing average score of 5.5 or higher </a:t>
            </a:r>
          </a:p>
          <a:p>
            <a:r>
              <a:rPr lang="en-CA" sz="1100" dirty="0" smtClean="0"/>
              <a:t>Submit a Guaranteed Investment Certificate (GIC) in the amount of $10,000 CAD from a participating Canadian financial institution </a:t>
            </a:r>
          </a:p>
          <a:p>
            <a:r>
              <a:rPr lang="en-CA" sz="1100" dirty="0" smtClean="0"/>
              <a:t>Undergo a medical examination before submitting the application </a:t>
            </a:r>
          </a:p>
          <a:p>
            <a:r>
              <a:rPr lang="en-CA" sz="1100" dirty="0" smtClean="0"/>
              <a:t>Use one of the Visa Application Centres to submit application </a:t>
            </a:r>
          </a:p>
          <a:p>
            <a:r>
              <a:rPr lang="en-CA" sz="1100" dirty="0" smtClean="0"/>
              <a:t>Submit an application at least 15 working days before the start of studies</a:t>
            </a:r>
          </a:p>
          <a:p>
            <a:endParaRPr lang="en-US" sz="1100" dirty="0" smtClean="0"/>
          </a:p>
          <a:p>
            <a:r>
              <a:rPr lang="en-US" sz="1100" dirty="0" smtClean="0"/>
              <a:t>Study</a:t>
            </a:r>
            <a:r>
              <a:rPr lang="en-US" sz="1100" baseline="0" dirty="0" smtClean="0"/>
              <a:t> direct stream:  a GIC, a direct letter of admission, IELTS over 6</a:t>
            </a:r>
            <a:endParaRPr lang="en-CA" sz="1100" dirty="0" smtClean="0"/>
          </a:p>
          <a:p>
            <a:pPr eaLnBrk="1" hangingPunct="1">
              <a:spcBef>
                <a:spcPct val="0"/>
              </a:spcBef>
            </a:pPr>
            <a:r>
              <a:rPr lang="en-US" altLang="zh-CN" sz="1100" dirty="0" smtClean="0">
                <a:latin typeface="Arial" pitchFamily="34" charset="0"/>
                <a:ea typeface="ＭＳ Ｐゴシック" pitchFamily="34" charset="-128"/>
              </a:rPr>
              <a:t> </a:t>
            </a:r>
            <a:endParaRPr lang="en-CA" sz="1100" dirty="0">
              <a:latin typeface="Arial" pitchFamily="34" charset="0"/>
              <a:ea typeface="ＭＳ Ｐゴシック" pitchFamily="34" charset="-128"/>
            </a:endParaRPr>
          </a:p>
          <a:p>
            <a:pPr eaLnBrk="1" hangingPunct="1">
              <a:spcBef>
                <a:spcPct val="0"/>
              </a:spcBef>
            </a:pPr>
            <a:r>
              <a:rPr lang="en-US" altLang="zh-CN" sz="1100" dirty="0" smtClean="0">
                <a:latin typeface="Arial" pitchFamily="34" charset="0"/>
                <a:ea typeface="ＭＳ Ｐゴシック" pitchFamily="34" charset="-128"/>
              </a:rPr>
              <a:t> </a:t>
            </a:r>
            <a:endParaRPr lang="en-US" altLang="zh-CN" sz="1100" dirty="0">
              <a:latin typeface="Arial" pitchFamily="34" charset="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F9FEC52-A76A-4561-BDF5-66044F822C5E}" type="slidenum">
              <a:rPr lang="en-CA" smtClean="0">
                <a:solidFill>
                  <a:srgbClr val="000000"/>
                </a:solidFill>
                <a:latin typeface="Calibri" pitchFamily="34" charset="0"/>
              </a:rPr>
              <a:pPr eaLnBrk="1" hangingPunct="1"/>
              <a:t>5</a:t>
            </a:fld>
            <a:endParaRPr lang="en-CA"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sz="1100" u="sng" dirty="0">
                <a:ea typeface="ＭＳ Ｐゴシック" pitchFamily="34" charset="-128"/>
              </a:rPr>
              <a:t>Resource : </a:t>
            </a:r>
            <a:r>
              <a:rPr lang="en-CA" sz="1100" u="sng" dirty="0">
                <a:latin typeface="Arial" pitchFamily="34" charset="0"/>
                <a:ea typeface="ＭＳ Ｐゴシック" pitchFamily="34" charset="-128"/>
                <a:cs typeface="Arial" pitchFamily="34" charset="0"/>
                <a:hlinkClick r:id="rId3" tooltip="http://bccie.us2.list-manage.com/track/click?u=e771c2afa220cbe24df573c38&amp;id=dd551295f5&amp;e=c76fe4bee7"/>
              </a:rPr>
              <a:t>2012 Chinese Students Study Abroad Forecast, published by the EIC Group.</a:t>
            </a:r>
            <a:endParaRPr lang="en-CA" sz="1100" u="sng" dirty="0">
              <a:latin typeface="Arial" pitchFamily="34" charset="0"/>
              <a:ea typeface="ＭＳ Ｐゴシック" pitchFamily="34" charset="-128"/>
              <a:cs typeface="Arial" pitchFamily="34" charset="0"/>
            </a:endParaRPr>
          </a:p>
          <a:p>
            <a:pPr eaLnBrk="1" hangingPunct="1">
              <a:lnSpc>
                <a:spcPct val="80000"/>
              </a:lnSpc>
              <a:spcBef>
                <a:spcPct val="0"/>
              </a:spcBef>
            </a:pPr>
            <a:endParaRPr lang="en-CA" sz="1100" u="sng" dirty="0">
              <a:latin typeface="Arial" pitchFamily="34" charset="0"/>
              <a:ea typeface="ＭＳ Ｐゴシック" pitchFamily="34" charset="-128"/>
              <a:cs typeface="Arial" pitchFamily="34" charset="0"/>
            </a:endParaRPr>
          </a:p>
          <a:p>
            <a:pPr eaLnBrk="1" hangingPunct="1">
              <a:lnSpc>
                <a:spcPct val="80000"/>
              </a:lnSpc>
              <a:spcBef>
                <a:spcPct val="0"/>
              </a:spcBef>
            </a:pPr>
            <a:r>
              <a:rPr lang="en-CA" sz="1100" u="sng" dirty="0">
                <a:latin typeface="Arial" pitchFamily="34" charset="0"/>
                <a:ea typeface="ＭＳ Ｐゴシック" pitchFamily="34" charset="-128"/>
                <a:cs typeface="Arial" pitchFamily="34" charset="0"/>
              </a:rPr>
              <a:t>Among 19000 valid responses from students and parents that have plans of studying abroad.</a:t>
            </a:r>
          </a:p>
          <a:p>
            <a:pPr eaLnBrk="1" hangingPunct="1">
              <a:lnSpc>
                <a:spcPct val="80000"/>
              </a:lnSpc>
              <a:spcBef>
                <a:spcPct val="0"/>
              </a:spcBef>
            </a:pPr>
            <a:endParaRPr lang="en-CA" sz="1100" u="sng" dirty="0">
              <a:latin typeface="Arial" pitchFamily="34" charset="0"/>
              <a:ea typeface="ＭＳ Ｐゴシック" pitchFamily="34" charset="-128"/>
              <a:cs typeface="Arial" pitchFamily="34" charset="0"/>
            </a:endParaRPr>
          </a:p>
          <a:p>
            <a:pPr eaLnBrk="1" hangingPunct="1">
              <a:lnSpc>
                <a:spcPct val="80000"/>
              </a:lnSpc>
              <a:spcBef>
                <a:spcPct val="0"/>
              </a:spcBef>
            </a:pPr>
            <a:r>
              <a:rPr lang="en-CA" sz="1100" u="sng" dirty="0">
                <a:latin typeface="Arial" pitchFamily="34" charset="0"/>
                <a:ea typeface="ＭＳ Ｐゴシック" pitchFamily="34" charset="-128"/>
                <a:cs typeface="Arial" pitchFamily="34" charset="0"/>
              </a:rPr>
              <a:t>USA continues to be the market leader. But undergraduate students and high school students are increasing much more rapidly than graduate students. American Education Insitute reported the increase for the undergraduate level is 43% while at the graduate level is only 16%. Which indicates that the graduate level is getting saturated because most of the Chinese students like to go to top universities while the capacity is limited for those universities.</a:t>
            </a:r>
          </a:p>
          <a:p>
            <a:pPr eaLnBrk="1" hangingPunct="1">
              <a:lnSpc>
                <a:spcPct val="80000"/>
              </a:lnSpc>
              <a:spcBef>
                <a:spcPct val="0"/>
              </a:spcBef>
            </a:pPr>
            <a:endParaRPr lang="en-CA" sz="1100" u="sng" dirty="0">
              <a:latin typeface="Arial" pitchFamily="34" charset="0"/>
              <a:ea typeface="ＭＳ Ｐゴシック" pitchFamily="34" charset="-128"/>
              <a:cs typeface="Arial" pitchFamily="34" charset="0"/>
            </a:endParaRPr>
          </a:p>
          <a:p>
            <a:pPr eaLnBrk="1" hangingPunct="1">
              <a:lnSpc>
                <a:spcPct val="80000"/>
              </a:lnSpc>
              <a:spcBef>
                <a:spcPct val="0"/>
              </a:spcBef>
            </a:pPr>
            <a:r>
              <a:rPr lang="en-CA" sz="1100" u="sng" dirty="0">
                <a:latin typeface="Arial" pitchFamily="34" charset="0"/>
                <a:ea typeface="ＭＳ Ｐゴシック" pitchFamily="34" charset="-128"/>
                <a:cs typeface="Arial" pitchFamily="34" charset="0"/>
              </a:rPr>
              <a:t>There is also a rapid growth at the high school level. In 2006, only about 60. in 2011. over 6000 Chinese students went to study at high schools in the USA.</a:t>
            </a:r>
          </a:p>
          <a:p>
            <a:pPr eaLnBrk="1" hangingPunct="1">
              <a:lnSpc>
                <a:spcPct val="80000"/>
              </a:lnSpc>
              <a:spcBef>
                <a:spcPct val="0"/>
              </a:spcBef>
            </a:pPr>
            <a:endParaRPr lang="en-CA" sz="1100" u="sng" dirty="0">
              <a:latin typeface="Arial" pitchFamily="34" charset="0"/>
              <a:ea typeface="ＭＳ Ｐゴシック" pitchFamily="34" charset="-128"/>
              <a:cs typeface="Arial" pitchFamily="34" charset="0"/>
            </a:endParaRPr>
          </a:p>
          <a:p>
            <a:pPr eaLnBrk="1" hangingPunct="1">
              <a:lnSpc>
                <a:spcPct val="80000"/>
              </a:lnSpc>
              <a:spcBef>
                <a:spcPct val="0"/>
              </a:spcBef>
            </a:pPr>
            <a:r>
              <a:rPr lang="en-CA" sz="1100" u="sng" dirty="0">
                <a:latin typeface="Arial" pitchFamily="34" charset="0"/>
                <a:ea typeface="ＭＳ Ｐゴシック" pitchFamily="34" charset="-128"/>
                <a:cs typeface="Arial" pitchFamily="34" charset="0"/>
              </a:rPr>
              <a:t>Canada is catching up with Australia. </a:t>
            </a:r>
          </a:p>
          <a:p>
            <a:pPr eaLnBrk="1" hangingPunct="1">
              <a:lnSpc>
                <a:spcPct val="80000"/>
              </a:lnSpc>
              <a:spcBef>
                <a:spcPct val="0"/>
              </a:spcBef>
            </a:pPr>
            <a:endParaRPr lang="en-US" sz="1100" u="sng" dirty="0">
              <a:latin typeface="Arial" pitchFamily="34" charset="0"/>
              <a:ea typeface="ＭＳ Ｐゴシック" pitchFamily="34" charset="-128"/>
              <a:cs typeface="Arial" pitchFamily="34" charset="0"/>
            </a:endParaRPr>
          </a:p>
          <a:p>
            <a:pPr eaLnBrk="1" hangingPunct="1">
              <a:lnSpc>
                <a:spcPct val="80000"/>
              </a:lnSpc>
              <a:spcBef>
                <a:spcPct val="0"/>
              </a:spcBef>
            </a:pPr>
            <a:r>
              <a:rPr lang="en-US" sz="1100" u="sng" dirty="0">
                <a:latin typeface="Arial" pitchFamily="34" charset="0"/>
                <a:ea typeface="ＭＳ Ｐゴシック" pitchFamily="34" charset="-128"/>
                <a:cs typeface="Arial" pitchFamily="34" charset="0"/>
              </a:rPr>
              <a:t>Canada has not got the share that it should.</a:t>
            </a:r>
            <a:endParaRPr lang="en-CA" sz="1100" u="sng" dirty="0">
              <a:latin typeface="Arial" pitchFamily="34" charset="0"/>
              <a:ea typeface="ＭＳ Ｐゴシック" pitchFamily="34" charset="-128"/>
              <a:cs typeface="Arial" pitchFamily="34" charset="0"/>
            </a:endParaRPr>
          </a:p>
          <a:p>
            <a:pPr eaLnBrk="1" hangingPunct="1">
              <a:lnSpc>
                <a:spcPct val="80000"/>
              </a:lnSpc>
              <a:spcBef>
                <a:spcPct val="0"/>
              </a:spcBef>
            </a:pPr>
            <a:r>
              <a:rPr lang="en-CA" sz="1100" u="sng" dirty="0">
                <a:latin typeface="Arial" pitchFamily="34" charset="0"/>
                <a:ea typeface="ＭＳ Ｐゴシック" pitchFamily="34" charset="-128"/>
                <a:cs typeface="Arial" pitchFamily="34" charset="0"/>
              </a:rPr>
              <a:t> </a:t>
            </a:r>
          </a:p>
          <a:p>
            <a:pPr eaLnBrk="1" hangingPunct="1">
              <a:lnSpc>
                <a:spcPct val="80000"/>
              </a:lnSpc>
              <a:spcBef>
                <a:spcPct val="0"/>
              </a:spcBef>
            </a:pPr>
            <a:endParaRPr lang="en-CA" sz="1100" u="sng" dirty="0">
              <a:latin typeface="Arial" pitchFamily="34" charset="0"/>
              <a:ea typeface="ＭＳ Ｐゴシック" pitchFamily="34" charset="-128"/>
              <a:cs typeface="Arial" pitchFamily="34" charset="0"/>
            </a:endParaRPr>
          </a:p>
          <a:p>
            <a:pPr eaLnBrk="1" hangingPunct="1">
              <a:lnSpc>
                <a:spcPct val="80000"/>
              </a:lnSpc>
              <a:spcBef>
                <a:spcPct val="0"/>
              </a:spcBef>
            </a:pPr>
            <a:r>
              <a:rPr lang="en-CA" sz="1100" dirty="0">
                <a:ea typeface="ＭＳ Ｐゴシック" pitchFamily="34" charset="-128"/>
              </a:rPr>
              <a:t/>
            </a:r>
            <a:br>
              <a:rPr lang="en-CA" sz="1100" dirty="0">
                <a:ea typeface="ＭＳ Ｐゴシック" pitchFamily="34" charset="-128"/>
              </a:rPr>
            </a:br>
            <a:endParaRPr lang="en-CA" sz="1100" u="sng" dirty="0">
              <a:ea typeface="ＭＳ Ｐゴシック" pitchFamily="34" charset="-128"/>
            </a:endParaRPr>
          </a:p>
        </p:txBody>
      </p:sp>
      <p:sp>
        <p:nvSpPr>
          <p:cNvPr id="40964"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74D9A72-7E54-4C9A-9D62-527599886702}" type="slidenum">
              <a:rPr lang="en-CA" sz="1300">
                <a:solidFill>
                  <a:srgbClr val="000000"/>
                </a:solidFill>
                <a:latin typeface="Calibri" pitchFamily="34" charset="0"/>
              </a:rPr>
              <a:pPr algn="r" eaLnBrk="1" hangingPunct="1"/>
              <a:t>6</a:t>
            </a:fld>
            <a:endParaRPr lang="en-CA" sz="130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CA" sz="1100" dirty="0">
                <a:ea typeface="ＭＳ Ｐゴシック" pitchFamily="34" charset="-128"/>
              </a:rPr>
              <a:t>Further findings on the agent survey.</a:t>
            </a:r>
          </a:p>
          <a:p>
            <a:pPr eaLnBrk="1" hangingPunct="1">
              <a:lnSpc>
                <a:spcPct val="80000"/>
              </a:lnSpc>
              <a:spcBef>
                <a:spcPct val="0"/>
              </a:spcBef>
            </a:pPr>
            <a:endParaRPr lang="en-CA" sz="1100" dirty="0">
              <a:ea typeface="ＭＳ Ｐゴシック" pitchFamily="34" charset="-128"/>
            </a:endParaRPr>
          </a:p>
          <a:p>
            <a:pPr eaLnBrk="1" hangingPunct="1">
              <a:lnSpc>
                <a:spcPct val="80000"/>
              </a:lnSpc>
              <a:spcBef>
                <a:spcPct val="0"/>
              </a:spcBef>
            </a:pPr>
            <a:r>
              <a:rPr lang="en-CA" sz="1100" dirty="0">
                <a:ea typeface="ＭＳ Ｐゴシック" pitchFamily="34" charset="-128"/>
              </a:rPr>
              <a:t>Main Goals for studying abroad</a:t>
            </a:r>
          </a:p>
          <a:p>
            <a:pPr eaLnBrk="1" hangingPunct="1">
              <a:lnSpc>
                <a:spcPct val="80000"/>
              </a:lnSpc>
              <a:spcBef>
                <a:spcPct val="0"/>
              </a:spcBef>
            </a:pPr>
            <a:endParaRPr lang="en-CA" sz="1100" dirty="0">
              <a:ea typeface="ＭＳ Ｐゴシック" pitchFamily="34" charset="-128"/>
            </a:endParaRPr>
          </a:p>
          <a:p>
            <a:pPr eaLnBrk="1" hangingPunct="1">
              <a:lnSpc>
                <a:spcPct val="80000"/>
              </a:lnSpc>
              <a:spcBef>
                <a:spcPct val="0"/>
              </a:spcBef>
            </a:pPr>
            <a:r>
              <a:rPr lang="en-CA" sz="1100" dirty="0">
                <a:ea typeface="ＭＳ Ｐゴシック" pitchFamily="34" charset="-128"/>
              </a:rPr>
              <a:t>To improve the overall competitiveness in an international working enviroment  69.39%</a:t>
            </a:r>
          </a:p>
          <a:p>
            <a:pPr eaLnBrk="1" hangingPunct="1">
              <a:lnSpc>
                <a:spcPct val="80000"/>
              </a:lnSpc>
              <a:spcBef>
                <a:spcPct val="0"/>
              </a:spcBef>
            </a:pPr>
            <a:r>
              <a:rPr lang="en-CA" sz="1100" dirty="0">
                <a:ea typeface="ＭＳ Ｐゴシック" pitchFamily="34" charset="-128"/>
              </a:rPr>
              <a:t>To learn real practical and useful knowledge and get a well recognized diploma  21.8%</a:t>
            </a:r>
          </a:p>
          <a:p>
            <a:pPr eaLnBrk="1" hangingPunct="1">
              <a:lnSpc>
                <a:spcPct val="80000"/>
              </a:lnSpc>
              <a:spcBef>
                <a:spcPct val="0"/>
              </a:spcBef>
            </a:pPr>
            <a:r>
              <a:rPr lang="en-CA" sz="1100" dirty="0">
                <a:ea typeface="ＭＳ Ｐゴシック" pitchFamily="34" charset="-128"/>
              </a:rPr>
              <a:t>Immigration possibility 5%. We would think this percentage would be higher in reality.</a:t>
            </a:r>
          </a:p>
          <a:p>
            <a:pPr marL="241653" indent="-241653" eaLnBrk="1" hangingPunct="1">
              <a:lnSpc>
                <a:spcPct val="80000"/>
              </a:lnSpc>
              <a:spcBef>
                <a:spcPct val="0"/>
              </a:spcBef>
              <a:buAutoNum type="arabicPeriod"/>
            </a:pPr>
            <a:r>
              <a:rPr lang="en-US" sz="1100" dirty="0">
                <a:ea typeface="ＭＳ Ｐゴシック" pitchFamily="34" charset="-128"/>
              </a:rPr>
              <a:t>Chinese families are getting richer. </a:t>
            </a:r>
          </a:p>
          <a:p>
            <a:pPr marL="241653" indent="-241653" eaLnBrk="1" hangingPunct="1">
              <a:lnSpc>
                <a:spcPct val="80000"/>
              </a:lnSpc>
              <a:spcBef>
                <a:spcPct val="0"/>
              </a:spcBef>
              <a:buAutoNum type="arabicPeriod"/>
            </a:pPr>
            <a:r>
              <a:rPr lang="en-US" sz="1100" dirty="0">
                <a:ea typeface="ＭＳ Ｐゴシック" pitchFamily="34" charset="-128"/>
              </a:rPr>
              <a:t>Immigration opportunity equals job opportunity.</a:t>
            </a:r>
          </a:p>
          <a:p>
            <a:pPr eaLnBrk="1" hangingPunct="1">
              <a:lnSpc>
                <a:spcPct val="80000"/>
              </a:lnSpc>
              <a:spcBef>
                <a:spcPct val="0"/>
              </a:spcBef>
            </a:pPr>
            <a:endParaRPr lang="en-CA" sz="1100" dirty="0">
              <a:ea typeface="ＭＳ Ｐゴシック" pitchFamily="34" charset="-128"/>
            </a:endParaRPr>
          </a:p>
          <a:p>
            <a:pPr eaLnBrk="1" hangingPunct="1">
              <a:lnSpc>
                <a:spcPct val="80000"/>
              </a:lnSpc>
              <a:spcBef>
                <a:spcPct val="0"/>
              </a:spcBef>
            </a:pPr>
            <a:r>
              <a:rPr lang="en-US" sz="1100" dirty="0">
                <a:ea typeface="ＭＳ Ｐゴシック" pitchFamily="34" charset="-128"/>
              </a:rPr>
              <a:t>Ranking of the schools and the program are equally important.  </a:t>
            </a:r>
          </a:p>
          <a:p>
            <a:pPr eaLnBrk="1" hangingPunct="1">
              <a:lnSpc>
                <a:spcPct val="80000"/>
              </a:lnSpc>
              <a:spcBef>
                <a:spcPct val="0"/>
              </a:spcBef>
            </a:pPr>
            <a:r>
              <a:rPr lang="en-CA" sz="1100" dirty="0" smtClean="0">
                <a:ea typeface="ＭＳ Ｐゴシック" pitchFamily="34" charset="-128"/>
              </a:rPr>
              <a:t>Other </a:t>
            </a:r>
            <a:r>
              <a:rPr lang="en-CA" sz="1100" dirty="0">
                <a:ea typeface="ＭＳ Ｐゴシック" pitchFamily="34" charset="-128"/>
              </a:rPr>
              <a:t>3.41%</a:t>
            </a:r>
          </a:p>
          <a:p>
            <a:pPr eaLnBrk="1" hangingPunct="1">
              <a:lnSpc>
                <a:spcPct val="80000"/>
              </a:lnSpc>
              <a:spcBef>
                <a:spcPct val="0"/>
              </a:spcBef>
            </a:pPr>
            <a:r>
              <a:rPr lang="en-CA" sz="1100" dirty="0">
                <a:ea typeface="ＭＳ Ｐゴシック" pitchFamily="34" charset="-128"/>
              </a:rPr>
              <a:t> </a:t>
            </a:r>
          </a:p>
          <a:p>
            <a:pPr eaLnBrk="1" hangingPunct="1">
              <a:lnSpc>
                <a:spcPct val="80000"/>
              </a:lnSpc>
              <a:spcBef>
                <a:spcPct val="0"/>
              </a:spcBef>
            </a:pPr>
            <a:r>
              <a:rPr lang="en-CA" sz="1100" dirty="0">
                <a:ea typeface="ＭＳ Ｐゴシック" pitchFamily="34" charset="-128"/>
              </a:rPr>
              <a:t>Students in China now are better informed before decision making.</a:t>
            </a:r>
          </a:p>
          <a:p>
            <a:pPr eaLnBrk="1" hangingPunct="1">
              <a:lnSpc>
                <a:spcPct val="80000"/>
              </a:lnSpc>
              <a:spcBef>
                <a:spcPct val="0"/>
              </a:spcBef>
            </a:pPr>
            <a:r>
              <a:rPr lang="en-CA" sz="1100" dirty="0">
                <a:ea typeface="ＭＳ Ｐゴシック" pitchFamily="34" charset="-128"/>
              </a:rPr>
              <a:t>More rational. Going for the real value for money invested in education.</a:t>
            </a:r>
          </a:p>
          <a:p>
            <a:pPr eaLnBrk="1" hangingPunct="1">
              <a:lnSpc>
                <a:spcPct val="80000"/>
              </a:lnSpc>
              <a:spcBef>
                <a:spcPct val="0"/>
              </a:spcBef>
            </a:pPr>
            <a:r>
              <a:rPr lang="en-CA" sz="1100" dirty="0">
                <a:ea typeface="ＭＳ Ｐゴシック" pitchFamily="34" charset="-128"/>
              </a:rPr>
              <a:t> </a:t>
            </a:r>
          </a:p>
          <a:p>
            <a:pPr eaLnBrk="1" hangingPunct="1">
              <a:lnSpc>
                <a:spcPct val="80000"/>
              </a:lnSpc>
              <a:spcBef>
                <a:spcPct val="0"/>
              </a:spcBef>
            </a:pPr>
            <a:endParaRPr lang="en-CA" sz="1100" dirty="0">
              <a:ea typeface="ＭＳ Ｐゴシック" pitchFamily="34" charset="-128"/>
            </a:endParaRPr>
          </a:p>
          <a:p>
            <a:pPr eaLnBrk="1" hangingPunct="1">
              <a:lnSpc>
                <a:spcPct val="80000"/>
              </a:lnSpc>
              <a:spcBef>
                <a:spcPct val="0"/>
              </a:spcBef>
            </a:pPr>
            <a:endParaRPr lang="en-CA" sz="1100" dirty="0">
              <a:ea typeface="ＭＳ Ｐゴシック" pitchFamily="34" charset="-128"/>
            </a:endParaRPr>
          </a:p>
        </p:txBody>
      </p:sp>
      <p:sp>
        <p:nvSpPr>
          <p:cNvPr id="41988"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D51DF2F-72F7-47A4-B997-6742A5E27505}" type="slidenum">
              <a:rPr lang="en-CA" sz="1300">
                <a:solidFill>
                  <a:srgbClr val="000000"/>
                </a:solidFill>
                <a:latin typeface="Calibri" pitchFamily="34" charset="0"/>
              </a:rPr>
              <a:pPr algn="r" eaLnBrk="1" hangingPunct="1"/>
              <a:t>7</a:t>
            </a:fld>
            <a:endParaRPr lang="en-CA" sz="130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CA" sz="1100" dirty="0">
                <a:ea typeface="ＭＳ Ｐゴシック" pitchFamily="34" charset="-128"/>
              </a:rPr>
              <a:t>3 Top Reasons</a:t>
            </a:r>
          </a:p>
          <a:p>
            <a:pPr eaLnBrk="1" hangingPunct="1">
              <a:lnSpc>
                <a:spcPct val="80000"/>
              </a:lnSpc>
              <a:spcBef>
                <a:spcPct val="0"/>
              </a:spcBef>
            </a:pPr>
            <a:endParaRPr lang="en-CA" sz="1100" dirty="0">
              <a:ea typeface="ＭＳ Ｐゴシック" pitchFamily="34" charset="-128"/>
            </a:endParaRPr>
          </a:p>
          <a:p>
            <a:pPr eaLnBrk="1" hangingPunct="1">
              <a:lnSpc>
                <a:spcPct val="80000"/>
              </a:lnSpc>
              <a:spcBef>
                <a:spcPct val="0"/>
              </a:spcBef>
            </a:pPr>
            <a:r>
              <a:rPr lang="en-CA" sz="1100" dirty="0">
                <a:ea typeface="ＭＳ Ｐゴシック" pitchFamily="34" charset="-128"/>
              </a:rPr>
              <a:t>Getting into first tier Chinese universities are highly competitive. Uneven distribution of education resources in </a:t>
            </a:r>
            <a:r>
              <a:rPr lang="en-CA" sz="1100" dirty="0" smtClean="0">
                <a:ea typeface="ＭＳ Ｐゴシック" pitchFamily="34" charset="-128"/>
              </a:rPr>
              <a:t>China. </a:t>
            </a:r>
            <a:r>
              <a:rPr lang="en-CA" sz="1100" baseline="0" dirty="0" smtClean="0">
                <a:ea typeface="ＭＳ Ｐゴシック" pitchFamily="34" charset="-128"/>
              </a:rPr>
              <a:t> Starting salary of an undergrad lower than skilled workers.</a:t>
            </a:r>
            <a:endParaRPr lang="en-CA" sz="1100" dirty="0">
              <a:ea typeface="ＭＳ Ｐゴシック" pitchFamily="34" charset="-128"/>
            </a:endParaRPr>
          </a:p>
          <a:p>
            <a:pPr eaLnBrk="1" hangingPunct="1">
              <a:lnSpc>
                <a:spcPct val="80000"/>
              </a:lnSpc>
              <a:spcBef>
                <a:spcPct val="0"/>
              </a:spcBef>
            </a:pPr>
            <a:endParaRPr lang="en-CA" sz="1100" dirty="0">
              <a:ea typeface="ＭＳ Ｐゴシック" pitchFamily="34" charset="-128"/>
            </a:endParaRPr>
          </a:p>
          <a:p>
            <a:pPr marL="0" marR="0" indent="0" algn="l" defTabSz="914400" rtl="0" eaLnBrk="1" fontAlgn="base" latinLnBrk="0" hangingPunct="1">
              <a:lnSpc>
                <a:spcPct val="80000"/>
              </a:lnSpc>
              <a:spcBef>
                <a:spcPct val="0"/>
              </a:spcBef>
              <a:spcAft>
                <a:spcPct val="0"/>
              </a:spcAft>
              <a:buClrTx/>
              <a:buSzTx/>
              <a:buFontTx/>
              <a:buNone/>
              <a:tabLst/>
              <a:defRPr/>
            </a:pPr>
            <a:r>
              <a:rPr lang="en-CA" sz="1100" dirty="0">
                <a:ea typeface="ＭＳ Ｐゴシック" pitchFamily="34" charset="-128"/>
              </a:rPr>
              <a:t>Renminbi Is appreciating against all major western currency and will continue to be. Domestic inflation. The majority of the families that are supporting their kids studies are middle class with annual income of 45K CAD. This group is increasing . Between 2012-2015, government promises a minimum of 13%  family income increase annually. </a:t>
            </a:r>
            <a:r>
              <a:rPr lang="en-US" altLang="zh-CN" sz="1100" dirty="0" err="1" smtClean="0">
                <a:solidFill>
                  <a:srgbClr val="FFFFFF"/>
                </a:solidFill>
              </a:rPr>
              <a:t>Hurun</a:t>
            </a:r>
            <a:r>
              <a:rPr lang="en-US" altLang="zh-CN" sz="1100" dirty="0" smtClean="0">
                <a:solidFill>
                  <a:srgbClr val="FFFFFF"/>
                </a:solidFill>
              </a:rPr>
              <a:t> Report: 960 000 people have net worth more than 10 million RMB</a:t>
            </a:r>
          </a:p>
          <a:p>
            <a:pPr eaLnBrk="1" hangingPunct="1">
              <a:lnSpc>
                <a:spcPct val="80000"/>
              </a:lnSpc>
              <a:spcBef>
                <a:spcPct val="0"/>
              </a:spcBef>
            </a:pPr>
            <a:endParaRPr lang="en-CA" sz="1100" dirty="0">
              <a:ea typeface="ＭＳ Ｐゴシック" pitchFamily="34" charset="-128"/>
            </a:endParaRPr>
          </a:p>
          <a:p>
            <a:pPr eaLnBrk="1" hangingPunct="1">
              <a:lnSpc>
                <a:spcPct val="80000"/>
              </a:lnSpc>
              <a:spcBef>
                <a:spcPct val="0"/>
              </a:spcBef>
            </a:pPr>
            <a:r>
              <a:rPr lang="en-US" sz="1100" dirty="0" smtClean="0">
                <a:ea typeface="ＭＳ Ｐゴシック" pitchFamily="34" charset="-128"/>
              </a:rPr>
              <a:t>International </a:t>
            </a:r>
            <a:r>
              <a:rPr lang="en-US" sz="1100" dirty="0">
                <a:ea typeface="ＭＳ Ｐゴシック" pitchFamily="34" charset="-128"/>
              </a:rPr>
              <a:t>mobility is increasing. Education is not only a degree. Think in a globally environment</a:t>
            </a:r>
            <a:endParaRPr lang="en-CA" sz="1100" dirty="0">
              <a:ea typeface="ＭＳ Ｐゴシック" pitchFamily="34" charset="-128"/>
            </a:endParaRPr>
          </a:p>
          <a:p>
            <a:pPr eaLnBrk="1" hangingPunct="1">
              <a:lnSpc>
                <a:spcPct val="80000"/>
              </a:lnSpc>
              <a:spcBef>
                <a:spcPct val="0"/>
              </a:spcBef>
            </a:pPr>
            <a:endParaRPr lang="en-US" sz="1100" dirty="0">
              <a:ea typeface="ＭＳ Ｐゴシック" pitchFamily="34" charset="-128"/>
            </a:endParaRPr>
          </a:p>
          <a:p>
            <a:pPr defTabSz="966612" eaLnBrk="1" hangingPunct="1">
              <a:lnSpc>
                <a:spcPct val="80000"/>
              </a:lnSpc>
              <a:spcBef>
                <a:spcPct val="0"/>
              </a:spcBef>
            </a:pPr>
            <a:r>
              <a:rPr lang="en-CA" sz="1100" dirty="0">
                <a:ea typeface="ＭＳ Ｐゴシック" pitchFamily="34" charset="-128"/>
              </a:rPr>
              <a:t>Many students choose a country because of family connections and word of mouth. A top reason for a family to be loyal to one single country. Not same as western countries. Place more value in family ties.</a:t>
            </a:r>
          </a:p>
          <a:p>
            <a:pPr eaLnBrk="1" hangingPunct="1">
              <a:lnSpc>
                <a:spcPct val="80000"/>
              </a:lnSpc>
              <a:spcBef>
                <a:spcPct val="0"/>
              </a:spcBef>
            </a:pPr>
            <a:endParaRPr lang="en-US" sz="1100" dirty="0">
              <a:ea typeface="ＭＳ Ｐゴシック" pitchFamily="34" charset="-128"/>
            </a:endParaRPr>
          </a:p>
          <a:p>
            <a:pPr eaLnBrk="1" hangingPunct="1">
              <a:lnSpc>
                <a:spcPct val="80000"/>
              </a:lnSpc>
              <a:spcBef>
                <a:spcPct val="0"/>
              </a:spcBef>
            </a:pPr>
            <a:r>
              <a:rPr lang="en-US" sz="1100" dirty="0">
                <a:ea typeface="ＭＳ Ｐゴシック" pitchFamily="34" charset="-128"/>
              </a:rPr>
              <a:t>---------------------------</a:t>
            </a:r>
            <a:endParaRPr lang="en-CA" sz="1100" dirty="0">
              <a:ea typeface="ＭＳ Ｐゴシック" pitchFamily="34" charset="-128"/>
            </a:endParaRPr>
          </a:p>
          <a:p>
            <a:pPr eaLnBrk="1" hangingPunct="1">
              <a:lnSpc>
                <a:spcPct val="80000"/>
              </a:lnSpc>
              <a:spcBef>
                <a:spcPct val="0"/>
              </a:spcBef>
            </a:pPr>
            <a:r>
              <a:rPr lang="en-CA" sz="1100" dirty="0">
                <a:ea typeface="ＭＳ Ｐゴシック" pitchFamily="34" charset="-128"/>
              </a:rPr>
              <a:t>3 Deciding factors</a:t>
            </a:r>
          </a:p>
          <a:p>
            <a:pPr eaLnBrk="1" hangingPunct="1">
              <a:lnSpc>
                <a:spcPct val="80000"/>
              </a:lnSpc>
              <a:spcBef>
                <a:spcPct val="0"/>
              </a:spcBef>
            </a:pPr>
            <a:endParaRPr lang="en-CA" sz="1100" dirty="0">
              <a:ea typeface="ＭＳ Ｐゴシック" pitchFamily="34" charset="-128"/>
            </a:endParaRPr>
          </a:p>
          <a:p>
            <a:pPr eaLnBrk="1" hangingPunct="1">
              <a:lnSpc>
                <a:spcPct val="80000"/>
              </a:lnSpc>
              <a:spcBef>
                <a:spcPct val="0"/>
              </a:spcBef>
              <a:buFontTx/>
              <a:buChar char="-"/>
            </a:pPr>
            <a:r>
              <a:rPr lang="en-CA" sz="1100" dirty="0">
                <a:ea typeface="ＭＳ Ｐゴシック" pitchFamily="34" charset="-128"/>
              </a:rPr>
              <a:t>Quality assurance. Lack of means to get official unbiased information. Transparency </a:t>
            </a:r>
          </a:p>
          <a:p>
            <a:pPr eaLnBrk="1" hangingPunct="1">
              <a:lnSpc>
                <a:spcPct val="80000"/>
              </a:lnSpc>
              <a:spcBef>
                <a:spcPct val="0"/>
              </a:spcBef>
            </a:pPr>
            <a:endParaRPr lang="en-CA" sz="1100" dirty="0">
              <a:ea typeface="ＭＳ Ｐゴシック" pitchFamily="34" charset="-128"/>
            </a:endParaRPr>
          </a:p>
          <a:p>
            <a:pPr eaLnBrk="1" hangingPunct="1">
              <a:lnSpc>
                <a:spcPct val="80000"/>
              </a:lnSpc>
              <a:spcBef>
                <a:spcPct val="0"/>
              </a:spcBef>
              <a:buFontTx/>
              <a:buChar char="-"/>
            </a:pPr>
            <a:r>
              <a:rPr lang="en-CA" sz="1100" dirty="0">
                <a:ea typeface="ＭＳ Ｐゴシック" pitchFamily="34" charset="-128"/>
              </a:rPr>
              <a:t>Lack of confidence in public education, health and infrastructure systems.  </a:t>
            </a:r>
          </a:p>
          <a:p>
            <a:pPr eaLnBrk="1" hangingPunct="1">
              <a:lnSpc>
                <a:spcPct val="80000"/>
              </a:lnSpc>
              <a:spcBef>
                <a:spcPct val="0"/>
              </a:spcBef>
            </a:pPr>
            <a:r>
              <a:rPr lang="en-CA" sz="1100" dirty="0">
                <a:ea typeface="ＭＳ Ｐゴシック" pitchFamily="34" charset="-128"/>
              </a:rPr>
              <a:t>( Chinese parents stopped buying domestic milk powders because of a problem on poisoned milk, now China the largest consumer for canned foreign milk powder.  Misuse of public education budget. Hi-speed Railway Accident)</a:t>
            </a:r>
          </a:p>
          <a:p>
            <a:pPr eaLnBrk="1" hangingPunct="1">
              <a:lnSpc>
                <a:spcPct val="80000"/>
              </a:lnSpc>
              <a:spcBef>
                <a:spcPct val="0"/>
              </a:spcBef>
            </a:pPr>
            <a:endParaRPr lang="en-CA" sz="1100" dirty="0">
              <a:ea typeface="ＭＳ Ｐゴシック" pitchFamily="34" charset="-128"/>
            </a:endParaRPr>
          </a:p>
          <a:p>
            <a:pPr eaLnBrk="1" hangingPunct="1">
              <a:lnSpc>
                <a:spcPct val="80000"/>
              </a:lnSpc>
              <a:spcBef>
                <a:spcPct val="0"/>
              </a:spcBef>
            </a:pPr>
            <a:r>
              <a:rPr lang="en-CA" sz="1100" dirty="0">
                <a:ea typeface="ＭＳ Ｐゴシック" pitchFamily="34" charset="-128"/>
              </a:rPr>
              <a:t>Country is advancing but people’s life not. Big rise in food, real estate and commodity price</a:t>
            </a:r>
          </a:p>
          <a:p>
            <a:pPr eaLnBrk="1" hangingPunct="1">
              <a:lnSpc>
                <a:spcPct val="80000"/>
              </a:lnSpc>
              <a:spcBef>
                <a:spcPct val="0"/>
              </a:spcBef>
            </a:pPr>
            <a:endParaRPr lang="en-CA" sz="1100" dirty="0">
              <a:ea typeface="ＭＳ Ｐゴシック" pitchFamily="34" charset="-128"/>
            </a:endParaRPr>
          </a:p>
          <a:p>
            <a:pPr eaLnBrk="1" hangingPunct="1">
              <a:lnSpc>
                <a:spcPct val="80000"/>
              </a:lnSpc>
              <a:spcBef>
                <a:spcPct val="0"/>
              </a:spcBef>
            </a:pPr>
            <a:r>
              <a:rPr lang="en-CA" sz="1100" dirty="0">
                <a:ea typeface="ＭＳ Ｐゴシック" pitchFamily="34" charset="-128"/>
              </a:rPr>
              <a:t>Many students choose a country because of family connections and word of mouth.</a:t>
            </a:r>
          </a:p>
        </p:txBody>
      </p:sp>
      <p:sp>
        <p:nvSpPr>
          <p:cNvPr id="43012"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7A33996-515B-411C-B356-0F418A996742}" type="slidenum">
              <a:rPr lang="en-CA" sz="1300">
                <a:solidFill>
                  <a:srgbClr val="000000"/>
                </a:solidFill>
                <a:latin typeface="Calibri" pitchFamily="34" charset="0"/>
              </a:rPr>
              <a:pPr algn="r" eaLnBrk="1" hangingPunct="1"/>
              <a:t>8</a:t>
            </a:fld>
            <a:endParaRPr lang="en-CA" sz="130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274321" y="4430554"/>
            <a:ext cx="6858000" cy="5040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CA" dirty="0" smtClean="0">
                <a:ea typeface="ＭＳ Ｐゴシック" pitchFamily="34" charset="-128"/>
              </a:rPr>
              <a:t>Hurun Report (Chinese version of Forbes World Top Rich rankings)</a:t>
            </a:r>
          </a:p>
          <a:p>
            <a:pPr eaLnBrk="1" hangingPunct="1">
              <a:lnSpc>
                <a:spcPct val="80000"/>
              </a:lnSpc>
              <a:spcBef>
                <a:spcPct val="0"/>
              </a:spcBef>
            </a:pPr>
            <a:r>
              <a:rPr lang="en-CA" dirty="0" smtClean="0">
                <a:ea typeface="ＭＳ Ｐゴシック" pitchFamily="34" charset="-128"/>
              </a:rPr>
              <a:t>Close to 1 million Chinese people that have a net worth of 10 million RMB</a:t>
            </a:r>
          </a:p>
          <a:p>
            <a:pPr eaLnBrk="1" hangingPunct="1">
              <a:lnSpc>
                <a:spcPct val="80000"/>
              </a:lnSpc>
              <a:spcBef>
                <a:spcPct val="0"/>
              </a:spcBef>
            </a:pPr>
            <a:r>
              <a:rPr lang="en-CA" dirty="0" smtClean="0">
                <a:ea typeface="ＭＳ Ｐゴシック" pitchFamily="34" charset="-128"/>
              </a:rPr>
              <a:t>Private business owners and senior executives, people who invest in real estates and in stock market</a:t>
            </a:r>
          </a:p>
          <a:p>
            <a:pPr eaLnBrk="1" hangingPunct="1">
              <a:lnSpc>
                <a:spcPct val="80000"/>
              </a:lnSpc>
              <a:spcBef>
                <a:spcPct val="0"/>
              </a:spcBef>
            </a:pPr>
            <a:r>
              <a:rPr lang="en-CA" dirty="0" smtClean="0">
                <a:ea typeface="ＭＳ Ｐゴシック" pitchFamily="34" charset="-128"/>
              </a:rPr>
              <a:t>Now both the stock and the real estate market is down. People have no means to reinvest and have lots of cash. They can buy luxury goods or invest in their children’s education.</a:t>
            </a:r>
          </a:p>
          <a:p>
            <a:pPr eaLnBrk="1" hangingPunct="1">
              <a:lnSpc>
                <a:spcPct val="80000"/>
              </a:lnSpc>
              <a:spcBef>
                <a:spcPct val="0"/>
              </a:spcBef>
            </a:pPr>
            <a:endParaRPr lang="en-CA" dirty="0" smtClean="0">
              <a:ea typeface="ＭＳ Ｐゴシック" pitchFamily="34" charset="-128"/>
            </a:endParaRPr>
          </a:p>
          <a:p>
            <a:pPr eaLnBrk="1" hangingPunct="1">
              <a:lnSpc>
                <a:spcPct val="80000"/>
              </a:lnSpc>
              <a:spcBef>
                <a:spcPct val="0"/>
              </a:spcBef>
            </a:pPr>
            <a:r>
              <a:rPr lang="en-CA" dirty="0" smtClean="0">
                <a:ea typeface="ＭＳ Ｐゴシック" pitchFamily="34" charset="-128"/>
              </a:rPr>
              <a:t>Uneven distribution of wealth and education resources are China’s challenge and where Canada’s opportunities are.</a:t>
            </a:r>
          </a:p>
          <a:p>
            <a:pPr eaLnBrk="1" hangingPunct="1">
              <a:lnSpc>
                <a:spcPct val="80000"/>
              </a:lnSpc>
              <a:spcBef>
                <a:spcPct val="0"/>
              </a:spcBef>
            </a:pPr>
            <a:endParaRPr lang="en-CA" dirty="0" smtClean="0">
              <a:ea typeface="ＭＳ Ｐゴシック" pitchFamily="34" charset="-128"/>
            </a:endParaRPr>
          </a:p>
          <a:p>
            <a:pPr eaLnBrk="1" hangingPunct="1">
              <a:lnSpc>
                <a:spcPct val="80000"/>
              </a:lnSpc>
              <a:spcBef>
                <a:spcPct val="0"/>
              </a:spcBef>
            </a:pPr>
            <a:r>
              <a:rPr lang="en-CA" dirty="0" smtClean="0">
                <a:ea typeface="ＭＳ Ｐゴシック" pitchFamily="34" charset="-128"/>
              </a:rPr>
              <a:t>Over 40 Canadian curriculum schools and classes are in China and the major players are expanding at a unbelievable speed. (one new school each year) 16500</a:t>
            </a:r>
            <a:r>
              <a:rPr lang="en-CA" baseline="0" dirty="0" smtClean="0">
                <a:ea typeface="ＭＳ Ｐゴシック" pitchFamily="34" charset="-128"/>
              </a:rPr>
              <a:t> students. Towards 20, 000.</a:t>
            </a:r>
            <a:endParaRPr lang="en-CA" dirty="0" smtClean="0">
              <a:ea typeface="ＭＳ Ｐゴシック" pitchFamily="34" charset="-128"/>
            </a:endParaRPr>
          </a:p>
          <a:p>
            <a:pPr eaLnBrk="1" hangingPunct="1">
              <a:lnSpc>
                <a:spcPct val="80000"/>
              </a:lnSpc>
              <a:spcBef>
                <a:spcPct val="0"/>
              </a:spcBef>
            </a:pPr>
            <a:r>
              <a:rPr lang="en-US" dirty="0" smtClean="0">
                <a:ea typeface="ＭＳ Ｐゴシック" pitchFamily="34" charset="-128"/>
              </a:rPr>
              <a:t>---------------------------------------------</a:t>
            </a:r>
          </a:p>
          <a:p>
            <a:pPr eaLnBrk="1" hangingPunct="1">
              <a:lnSpc>
                <a:spcPct val="80000"/>
              </a:lnSpc>
              <a:spcBef>
                <a:spcPct val="0"/>
              </a:spcBef>
            </a:pPr>
            <a:endParaRPr lang="en-CA" dirty="0" smtClean="0">
              <a:ea typeface="ＭＳ Ｐゴシック" pitchFamily="34" charset="-128"/>
            </a:endParaRPr>
          </a:p>
          <a:p>
            <a:pPr eaLnBrk="1" hangingPunct="1">
              <a:lnSpc>
                <a:spcPct val="80000"/>
              </a:lnSpc>
              <a:spcBef>
                <a:spcPct val="0"/>
              </a:spcBef>
            </a:pPr>
            <a:r>
              <a:rPr lang="en-CA" dirty="0" smtClean="0">
                <a:ea typeface="ＭＳ Ｐゴシック" pitchFamily="34" charset="-128"/>
              </a:rPr>
              <a:t>Both UK and Australia are tightening their immigration policy for foreign students to only allow the elites to stay. While public education should not be an education only for the elites. Canadian education is doing really well to help every ordinary student imagine a bright future and realize their dreams. Focus on student success should be what we promote.</a:t>
            </a:r>
          </a:p>
          <a:p>
            <a:pPr eaLnBrk="1" hangingPunct="1">
              <a:lnSpc>
                <a:spcPct val="80000"/>
              </a:lnSpc>
              <a:spcBef>
                <a:spcPct val="0"/>
              </a:spcBef>
            </a:pPr>
            <a:endParaRPr lang="en-CA" dirty="0" smtClean="0">
              <a:ea typeface="ＭＳ Ｐゴシック" pitchFamily="34" charset="-128"/>
            </a:endParaRPr>
          </a:p>
          <a:p>
            <a:pPr eaLnBrk="1" hangingPunct="1">
              <a:lnSpc>
                <a:spcPct val="80000"/>
              </a:lnSpc>
              <a:spcBef>
                <a:spcPct val="0"/>
              </a:spcBef>
            </a:pPr>
            <a:r>
              <a:rPr lang="en-US" dirty="0" smtClean="0">
                <a:ea typeface="ＭＳ Ｐゴシック" pitchFamily="34" charset="-128"/>
              </a:rPr>
              <a:t>British Council’s report also mentioned "Increasing numbers of students follow the trade route. Studies have shown that as soon as there is an increase in trade, a year or two years later, the number of students going to these countries increase. It could be that trade is a proxy for relevance - students go to countries which are important for them."</a:t>
            </a:r>
            <a:endParaRPr lang="en-CA" dirty="0" smtClean="0">
              <a:ea typeface="ＭＳ Ｐゴシック" pitchFamily="34" charset="-128"/>
            </a:endParaRPr>
          </a:p>
        </p:txBody>
      </p:sp>
      <p:sp>
        <p:nvSpPr>
          <p:cNvPr id="44036"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4833182-E68A-498E-98A8-1F597F0B0632}" type="slidenum">
              <a:rPr lang="en-CA" sz="1300">
                <a:solidFill>
                  <a:srgbClr val="000000"/>
                </a:solidFill>
                <a:latin typeface="Calibri" pitchFamily="34" charset="0"/>
              </a:rPr>
              <a:pPr algn="r" eaLnBrk="1" hangingPunct="1"/>
              <a:t>9</a:t>
            </a:fld>
            <a:endParaRPr lang="en-CA" sz="13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283D0664-1AE4-4E45-911D-397991EF228A}"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55E6CE8-8B11-4C58-A5DF-1B7AFA333C45}" type="slidenum">
              <a:rPr lang="en-CA"/>
              <a:pPr>
                <a:defRPr/>
              </a:pPr>
              <a:t>‹#›</a:t>
            </a:fld>
            <a:endParaRPr lang="en-CA"/>
          </a:p>
        </p:txBody>
      </p:sp>
    </p:spTree>
    <p:extLst>
      <p:ext uri="{BB962C8B-B14F-4D97-AF65-F5344CB8AC3E}">
        <p14:creationId xmlns:p14="http://schemas.microsoft.com/office/powerpoint/2010/main" val="148540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F4CB98A-612E-497F-9CEB-065DFB96B7C8}"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72069D6-79F9-4491-B6CC-96F5FCBE07C1}" type="slidenum">
              <a:rPr lang="en-CA"/>
              <a:pPr>
                <a:defRPr/>
              </a:pPr>
              <a:t>‹#›</a:t>
            </a:fld>
            <a:endParaRPr lang="en-CA"/>
          </a:p>
        </p:txBody>
      </p:sp>
    </p:spTree>
    <p:extLst>
      <p:ext uri="{BB962C8B-B14F-4D97-AF65-F5344CB8AC3E}">
        <p14:creationId xmlns:p14="http://schemas.microsoft.com/office/powerpoint/2010/main" val="214357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D40D688-DC4B-40A6-9F98-CE918F42D0F2}"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CB0A824-90AA-4CA3-B759-CA1E7B9B1B6D}" type="slidenum">
              <a:rPr lang="en-CA"/>
              <a:pPr>
                <a:defRPr/>
              </a:pPr>
              <a:t>‹#›</a:t>
            </a:fld>
            <a:endParaRPr lang="en-CA"/>
          </a:p>
        </p:txBody>
      </p:sp>
    </p:spTree>
    <p:extLst>
      <p:ext uri="{BB962C8B-B14F-4D97-AF65-F5344CB8AC3E}">
        <p14:creationId xmlns:p14="http://schemas.microsoft.com/office/powerpoint/2010/main" val="1726108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C70B7896-A06E-45D7-8FE1-F182890064C8}"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80F08B4-5851-4D48-9410-69B152DBAC61}" type="slidenum">
              <a:rPr lang="en-CA"/>
              <a:pPr>
                <a:defRPr/>
              </a:pPr>
              <a:t>‹#›</a:t>
            </a:fld>
            <a:endParaRPr lang="en-CA"/>
          </a:p>
        </p:txBody>
      </p:sp>
    </p:spTree>
    <p:extLst>
      <p:ext uri="{BB962C8B-B14F-4D97-AF65-F5344CB8AC3E}">
        <p14:creationId xmlns:p14="http://schemas.microsoft.com/office/powerpoint/2010/main" val="3142503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AD05845-745B-4175-BD50-7F25C3B1B593}"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BED5EA9-9320-4A37-8779-DE0F177057D8}" type="slidenum">
              <a:rPr lang="en-CA"/>
              <a:pPr>
                <a:defRPr/>
              </a:pPr>
              <a:t>‹#›</a:t>
            </a:fld>
            <a:endParaRPr lang="en-CA"/>
          </a:p>
        </p:txBody>
      </p:sp>
    </p:spTree>
    <p:extLst>
      <p:ext uri="{BB962C8B-B14F-4D97-AF65-F5344CB8AC3E}">
        <p14:creationId xmlns:p14="http://schemas.microsoft.com/office/powerpoint/2010/main" val="35524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763E5D-3813-4DCB-816A-B399608BE824}"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D71A9C0-5E28-44C6-A0BA-ABD7E486C580}" type="slidenum">
              <a:rPr lang="en-CA"/>
              <a:pPr>
                <a:defRPr/>
              </a:pPr>
              <a:t>‹#›</a:t>
            </a:fld>
            <a:endParaRPr lang="en-CA"/>
          </a:p>
        </p:txBody>
      </p:sp>
    </p:spTree>
    <p:extLst>
      <p:ext uri="{BB962C8B-B14F-4D97-AF65-F5344CB8AC3E}">
        <p14:creationId xmlns:p14="http://schemas.microsoft.com/office/powerpoint/2010/main" val="192890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976EB6F-67CB-49C4-86AB-DB95FE7DC83C}"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C573E0D-5EB7-403E-99E7-36ABFE4DC015}" type="slidenum">
              <a:rPr lang="en-CA"/>
              <a:pPr>
                <a:defRPr/>
              </a:pPr>
              <a:t>‹#›</a:t>
            </a:fld>
            <a:endParaRPr lang="en-CA"/>
          </a:p>
        </p:txBody>
      </p:sp>
    </p:spTree>
    <p:extLst>
      <p:ext uri="{BB962C8B-B14F-4D97-AF65-F5344CB8AC3E}">
        <p14:creationId xmlns:p14="http://schemas.microsoft.com/office/powerpoint/2010/main" val="3252471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B9A032B-8C71-46F6-93D9-0FFB2DB15A80}" type="datetime1">
              <a:rPr lang="en-US"/>
              <a:pPr>
                <a:defRPr/>
              </a:pPr>
              <a:t>6/8/2012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020F415D-CE70-4C6D-969B-DD773EEB63E6}" type="slidenum">
              <a:rPr lang="en-CA"/>
              <a:pPr>
                <a:defRPr/>
              </a:pPr>
              <a:t>‹#›</a:t>
            </a:fld>
            <a:endParaRPr lang="en-CA"/>
          </a:p>
        </p:txBody>
      </p:sp>
    </p:spTree>
    <p:extLst>
      <p:ext uri="{BB962C8B-B14F-4D97-AF65-F5344CB8AC3E}">
        <p14:creationId xmlns:p14="http://schemas.microsoft.com/office/powerpoint/2010/main" val="2578585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EA346D5E-D38F-4CA3-830E-0FE5B998545B}" type="datetime1">
              <a:rPr lang="en-US"/>
              <a:pPr>
                <a:defRPr/>
              </a:pPr>
              <a:t>6/8/2012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55F1D283-E18C-4D0D-A730-23F79AA739D0}" type="slidenum">
              <a:rPr lang="en-CA"/>
              <a:pPr>
                <a:defRPr/>
              </a:pPr>
              <a:t>‹#›</a:t>
            </a:fld>
            <a:endParaRPr lang="en-CA"/>
          </a:p>
        </p:txBody>
      </p:sp>
    </p:spTree>
    <p:extLst>
      <p:ext uri="{BB962C8B-B14F-4D97-AF65-F5344CB8AC3E}">
        <p14:creationId xmlns:p14="http://schemas.microsoft.com/office/powerpoint/2010/main" val="19745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CB5DB8-D97A-4C4B-B569-C6EC9FDC2675}" type="datetime1">
              <a:rPr lang="en-US"/>
              <a:pPr>
                <a:defRPr/>
              </a:pPr>
              <a:t>6/8/2012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811DBA6A-D184-4C35-B4C2-695399C41E8E}" type="slidenum">
              <a:rPr lang="en-CA"/>
              <a:pPr>
                <a:defRPr/>
              </a:pPr>
              <a:t>‹#›</a:t>
            </a:fld>
            <a:endParaRPr lang="en-CA"/>
          </a:p>
        </p:txBody>
      </p:sp>
    </p:spTree>
    <p:extLst>
      <p:ext uri="{BB962C8B-B14F-4D97-AF65-F5344CB8AC3E}">
        <p14:creationId xmlns:p14="http://schemas.microsoft.com/office/powerpoint/2010/main" val="416780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49131E-2A4F-4EDC-83F3-5FEF7B22116E}"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A3D94D9-3EFF-4C5C-B36A-18C984B20CA1}" type="slidenum">
              <a:rPr lang="en-CA"/>
              <a:pPr>
                <a:defRPr/>
              </a:pPr>
              <a:t>‹#›</a:t>
            </a:fld>
            <a:endParaRPr lang="en-CA"/>
          </a:p>
        </p:txBody>
      </p:sp>
    </p:spTree>
    <p:extLst>
      <p:ext uri="{BB962C8B-B14F-4D97-AF65-F5344CB8AC3E}">
        <p14:creationId xmlns:p14="http://schemas.microsoft.com/office/powerpoint/2010/main" val="240204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D3E4687-407A-4C6C-A68C-A2326D750577}"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B931314-6273-45AC-B0FE-F862B117CFCA}" type="slidenum">
              <a:rPr lang="en-CA"/>
              <a:pPr>
                <a:defRPr/>
              </a:pPr>
              <a:t>‹#›</a:t>
            </a:fld>
            <a:endParaRPr lang="en-CA"/>
          </a:p>
        </p:txBody>
      </p:sp>
    </p:spTree>
    <p:extLst>
      <p:ext uri="{BB962C8B-B14F-4D97-AF65-F5344CB8AC3E}">
        <p14:creationId xmlns:p14="http://schemas.microsoft.com/office/powerpoint/2010/main" val="4144125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921727-383C-40D1-A77E-32B6C3F7B192}"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4F381CE-D79B-4A39-A1B0-B74EDE6764CF}" type="slidenum">
              <a:rPr lang="en-CA"/>
              <a:pPr>
                <a:defRPr/>
              </a:pPr>
              <a:t>‹#›</a:t>
            </a:fld>
            <a:endParaRPr lang="en-CA"/>
          </a:p>
        </p:txBody>
      </p:sp>
    </p:spTree>
    <p:extLst>
      <p:ext uri="{BB962C8B-B14F-4D97-AF65-F5344CB8AC3E}">
        <p14:creationId xmlns:p14="http://schemas.microsoft.com/office/powerpoint/2010/main" val="1499993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858E7DCC-FE5A-47C3-A316-4A834C2E43B8}"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E7213FA-6EA5-463C-A022-1D46B9A150B4}" type="slidenum">
              <a:rPr lang="en-CA"/>
              <a:pPr>
                <a:defRPr/>
              </a:pPr>
              <a:t>‹#›</a:t>
            </a:fld>
            <a:endParaRPr lang="en-CA"/>
          </a:p>
        </p:txBody>
      </p:sp>
    </p:spTree>
    <p:extLst>
      <p:ext uri="{BB962C8B-B14F-4D97-AF65-F5344CB8AC3E}">
        <p14:creationId xmlns:p14="http://schemas.microsoft.com/office/powerpoint/2010/main" val="847992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7937B57-B6A0-4866-8868-CC09B911923C}"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72844C9-2E0B-4217-A09B-EFA6016F13F2}" type="slidenum">
              <a:rPr lang="en-CA"/>
              <a:pPr>
                <a:defRPr/>
              </a:pPr>
              <a:t>‹#›</a:t>
            </a:fld>
            <a:endParaRPr lang="en-CA"/>
          </a:p>
        </p:txBody>
      </p:sp>
    </p:spTree>
    <p:extLst>
      <p:ext uri="{BB962C8B-B14F-4D97-AF65-F5344CB8AC3E}">
        <p14:creationId xmlns:p14="http://schemas.microsoft.com/office/powerpoint/2010/main" val="3354449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ADFF4916-75B2-4495-AEAC-9AA4E7673567}"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3817B9A-B2C1-43CA-BC8C-80DA9346F763}" type="slidenum">
              <a:rPr lang="en-CA"/>
              <a:pPr>
                <a:defRPr/>
              </a:pPr>
              <a:t>‹#›</a:t>
            </a:fld>
            <a:endParaRPr lang="en-CA"/>
          </a:p>
        </p:txBody>
      </p:sp>
    </p:spTree>
    <p:extLst>
      <p:ext uri="{BB962C8B-B14F-4D97-AF65-F5344CB8AC3E}">
        <p14:creationId xmlns:p14="http://schemas.microsoft.com/office/powerpoint/2010/main" val="790289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AD173D8-5AFA-4B3F-AA03-D03E124B5F3C}"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6EEEFCC-1CF6-417B-A787-33E5B898A11E}" type="slidenum">
              <a:rPr lang="en-CA"/>
              <a:pPr>
                <a:defRPr/>
              </a:pPr>
              <a:t>‹#›</a:t>
            </a:fld>
            <a:endParaRPr lang="en-CA"/>
          </a:p>
        </p:txBody>
      </p:sp>
    </p:spTree>
    <p:extLst>
      <p:ext uri="{BB962C8B-B14F-4D97-AF65-F5344CB8AC3E}">
        <p14:creationId xmlns:p14="http://schemas.microsoft.com/office/powerpoint/2010/main" val="391800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B16FB6-DCAF-4071-A0D0-7EA4C24490BF}"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3B06FF9-344E-4C33-B6CD-A611F0F09C69}" type="slidenum">
              <a:rPr lang="en-CA"/>
              <a:pPr>
                <a:defRPr/>
              </a:pPr>
              <a:t>‹#›</a:t>
            </a:fld>
            <a:endParaRPr lang="en-CA"/>
          </a:p>
        </p:txBody>
      </p:sp>
    </p:spTree>
    <p:extLst>
      <p:ext uri="{BB962C8B-B14F-4D97-AF65-F5344CB8AC3E}">
        <p14:creationId xmlns:p14="http://schemas.microsoft.com/office/powerpoint/2010/main" val="917828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C78E7DFF-3523-4858-8A2E-306CE09AFDE1}"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5E176BD-738C-40DF-B1E8-E70F4579D676}" type="slidenum">
              <a:rPr lang="en-CA"/>
              <a:pPr>
                <a:defRPr/>
              </a:pPr>
              <a:t>‹#›</a:t>
            </a:fld>
            <a:endParaRPr lang="en-CA"/>
          </a:p>
        </p:txBody>
      </p:sp>
    </p:spTree>
    <p:extLst>
      <p:ext uri="{BB962C8B-B14F-4D97-AF65-F5344CB8AC3E}">
        <p14:creationId xmlns:p14="http://schemas.microsoft.com/office/powerpoint/2010/main" val="1300166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7F8EA1B1-F379-4EA0-9C08-2A52ECFE5863}" type="datetime1">
              <a:rPr lang="en-US"/>
              <a:pPr>
                <a:defRPr/>
              </a:pPr>
              <a:t>6/8/2012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6FA6B210-441F-41BD-9020-02496FDD53CC}" type="slidenum">
              <a:rPr lang="en-CA"/>
              <a:pPr>
                <a:defRPr/>
              </a:pPr>
              <a:t>‹#›</a:t>
            </a:fld>
            <a:endParaRPr lang="en-CA"/>
          </a:p>
        </p:txBody>
      </p:sp>
    </p:spTree>
    <p:extLst>
      <p:ext uri="{BB962C8B-B14F-4D97-AF65-F5344CB8AC3E}">
        <p14:creationId xmlns:p14="http://schemas.microsoft.com/office/powerpoint/2010/main" val="1510699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AFE9C772-D488-4010-BA4A-0049D3296E96}" type="datetime1">
              <a:rPr lang="en-US"/>
              <a:pPr>
                <a:defRPr/>
              </a:pPr>
              <a:t>6/8/2012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F11C87C0-8579-4A58-9F96-D8190829A2D0}" type="slidenum">
              <a:rPr lang="en-CA"/>
              <a:pPr>
                <a:defRPr/>
              </a:pPr>
              <a:t>‹#›</a:t>
            </a:fld>
            <a:endParaRPr lang="en-CA"/>
          </a:p>
        </p:txBody>
      </p:sp>
    </p:spTree>
    <p:extLst>
      <p:ext uri="{BB962C8B-B14F-4D97-AF65-F5344CB8AC3E}">
        <p14:creationId xmlns:p14="http://schemas.microsoft.com/office/powerpoint/2010/main" val="2090171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33D58F-7CF4-474B-9DB7-30BB4E429EB5}" type="datetime1">
              <a:rPr lang="en-US"/>
              <a:pPr>
                <a:defRPr/>
              </a:pPr>
              <a:t>6/8/2012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5ECDB972-EC6E-4F53-8A44-04601B738600}" type="slidenum">
              <a:rPr lang="en-CA"/>
              <a:pPr>
                <a:defRPr/>
              </a:pPr>
              <a:t>‹#›</a:t>
            </a:fld>
            <a:endParaRPr lang="en-CA"/>
          </a:p>
        </p:txBody>
      </p:sp>
    </p:spTree>
    <p:extLst>
      <p:ext uri="{BB962C8B-B14F-4D97-AF65-F5344CB8AC3E}">
        <p14:creationId xmlns:p14="http://schemas.microsoft.com/office/powerpoint/2010/main" val="244896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DFC74D-5AF7-4523-9655-11D745E6260B}"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477B14D-397B-423B-848B-C408009F4388}" type="slidenum">
              <a:rPr lang="en-CA"/>
              <a:pPr>
                <a:defRPr/>
              </a:pPr>
              <a:t>‹#›</a:t>
            </a:fld>
            <a:endParaRPr lang="en-CA"/>
          </a:p>
        </p:txBody>
      </p:sp>
    </p:spTree>
    <p:extLst>
      <p:ext uri="{BB962C8B-B14F-4D97-AF65-F5344CB8AC3E}">
        <p14:creationId xmlns:p14="http://schemas.microsoft.com/office/powerpoint/2010/main" val="3286552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706FD5-65A8-4AD6-A38B-4E53C5529515}"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C71FEF8-3A6A-4F8C-B90F-F5CC3D6CB3C6}" type="slidenum">
              <a:rPr lang="en-CA"/>
              <a:pPr>
                <a:defRPr/>
              </a:pPr>
              <a:t>‹#›</a:t>
            </a:fld>
            <a:endParaRPr lang="en-CA"/>
          </a:p>
        </p:txBody>
      </p:sp>
    </p:spTree>
    <p:extLst>
      <p:ext uri="{BB962C8B-B14F-4D97-AF65-F5344CB8AC3E}">
        <p14:creationId xmlns:p14="http://schemas.microsoft.com/office/powerpoint/2010/main" val="4172938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823964-A138-4558-8537-DE56E26F5A8D}"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67F9794-FDB7-4A5A-B0B6-305F05046E49}" type="slidenum">
              <a:rPr lang="en-CA"/>
              <a:pPr>
                <a:defRPr/>
              </a:pPr>
              <a:t>‹#›</a:t>
            </a:fld>
            <a:endParaRPr lang="en-CA"/>
          </a:p>
        </p:txBody>
      </p:sp>
    </p:spTree>
    <p:extLst>
      <p:ext uri="{BB962C8B-B14F-4D97-AF65-F5344CB8AC3E}">
        <p14:creationId xmlns:p14="http://schemas.microsoft.com/office/powerpoint/2010/main" val="3449388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63475F1-71E2-4E9E-9979-0AF61E0016E9}"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BEE1AB2-F1DF-4CA8-9B7D-D5AECAF4EE50}" type="slidenum">
              <a:rPr lang="en-CA"/>
              <a:pPr>
                <a:defRPr/>
              </a:pPr>
              <a:t>‹#›</a:t>
            </a:fld>
            <a:endParaRPr lang="en-CA"/>
          </a:p>
        </p:txBody>
      </p:sp>
    </p:spTree>
    <p:extLst>
      <p:ext uri="{BB962C8B-B14F-4D97-AF65-F5344CB8AC3E}">
        <p14:creationId xmlns:p14="http://schemas.microsoft.com/office/powerpoint/2010/main" val="2023664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7D8B2E0-4184-4E12-AF5E-F1DF2CA5A656}"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4EDD25D-E9C7-4CDF-9BF7-707F8F80B35F}" type="slidenum">
              <a:rPr lang="en-CA"/>
              <a:pPr>
                <a:defRPr/>
              </a:pPr>
              <a:t>‹#›</a:t>
            </a:fld>
            <a:endParaRPr lang="en-CA"/>
          </a:p>
        </p:txBody>
      </p:sp>
    </p:spTree>
    <p:extLst>
      <p:ext uri="{BB962C8B-B14F-4D97-AF65-F5344CB8AC3E}">
        <p14:creationId xmlns:p14="http://schemas.microsoft.com/office/powerpoint/2010/main" val="2635539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5595D3AF-4CF3-4D55-8A49-6BA0CFAD531E}"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16E54CE-12B7-45A5-9408-B3033BC28F64}" type="slidenum">
              <a:rPr lang="en-CA"/>
              <a:pPr>
                <a:defRPr/>
              </a:pPr>
              <a:t>‹#›</a:t>
            </a:fld>
            <a:endParaRPr lang="en-CA"/>
          </a:p>
        </p:txBody>
      </p:sp>
    </p:spTree>
    <p:extLst>
      <p:ext uri="{BB962C8B-B14F-4D97-AF65-F5344CB8AC3E}">
        <p14:creationId xmlns:p14="http://schemas.microsoft.com/office/powerpoint/2010/main" val="2608825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6ED2C56-05F5-4A59-B7AC-FB5F2CBA114E}"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478D515-BA6D-4EF6-A7D6-61FAB3B08F04}" type="slidenum">
              <a:rPr lang="en-CA"/>
              <a:pPr>
                <a:defRPr/>
              </a:pPr>
              <a:t>‹#›</a:t>
            </a:fld>
            <a:endParaRPr lang="en-CA"/>
          </a:p>
        </p:txBody>
      </p:sp>
    </p:spTree>
    <p:extLst>
      <p:ext uri="{BB962C8B-B14F-4D97-AF65-F5344CB8AC3E}">
        <p14:creationId xmlns:p14="http://schemas.microsoft.com/office/powerpoint/2010/main" val="696554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9526C9-D4E5-4678-B577-978ECCED0D12}"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993B444-2075-4DBD-8C54-77DFC86A624C}" type="slidenum">
              <a:rPr lang="en-CA"/>
              <a:pPr>
                <a:defRPr/>
              </a:pPr>
              <a:t>‹#›</a:t>
            </a:fld>
            <a:endParaRPr lang="en-CA"/>
          </a:p>
        </p:txBody>
      </p:sp>
    </p:spTree>
    <p:extLst>
      <p:ext uri="{BB962C8B-B14F-4D97-AF65-F5344CB8AC3E}">
        <p14:creationId xmlns:p14="http://schemas.microsoft.com/office/powerpoint/2010/main" val="819382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BE469DDB-A714-4170-9ED1-F8E51435DFBA}"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7DAF9D4-2F47-478C-845D-F47945B2A568}" type="slidenum">
              <a:rPr lang="en-CA"/>
              <a:pPr>
                <a:defRPr/>
              </a:pPr>
              <a:t>‹#›</a:t>
            </a:fld>
            <a:endParaRPr lang="en-CA"/>
          </a:p>
        </p:txBody>
      </p:sp>
    </p:spTree>
    <p:extLst>
      <p:ext uri="{BB962C8B-B14F-4D97-AF65-F5344CB8AC3E}">
        <p14:creationId xmlns:p14="http://schemas.microsoft.com/office/powerpoint/2010/main" val="2383079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DADA5D71-A990-4901-AC3A-4447768BBAA3}" type="datetime1">
              <a:rPr lang="en-US"/>
              <a:pPr>
                <a:defRPr/>
              </a:pPr>
              <a:t>6/8/2012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A9A11CB7-7897-4E8C-B160-9F18AE857D54}" type="slidenum">
              <a:rPr lang="en-CA"/>
              <a:pPr>
                <a:defRPr/>
              </a:pPr>
              <a:t>‹#›</a:t>
            </a:fld>
            <a:endParaRPr lang="en-CA"/>
          </a:p>
        </p:txBody>
      </p:sp>
    </p:spTree>
    <p:extLst>
      <p:ext uri="{BB962C8B-B14F-4D97-AF65-F5344CB8AC3E}">
        <p14:creationId xmlns:p14="http://schemas.microsoft.com/office/powerpoint/2010/main" val="782014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7E46B736-7E03-4929-B02D-EECC0E71BE43}" type="datetime1">
              <a:rPr lang="en-US"/>
              <a:pPr>
                <a:defRPr/>
              </a:pPr>
              <a:t>6/8/2012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F2E00E67-2D5A-491F-8794-F792C162674E}" type="slidenum">
              <a:rPr lang="en-CA"/>
              <a:pPr>
                <a:defRPr/>
              </a:pPr>
              <a:t>‹#›</a:t>
            </a:fld>
            <a:endParaRPr lang="en-CA"/>
          </a:p>
        </p:txBody>
      </p:sp>
    </p:spTree>
    <p:extLst>
      <p:ext uri="{BB962C8B-B14F-4D97-AF65-F5344CB8AC3E}">
        <p14:creationId xmlns:p14="http://schemas.microsoft.com/office/powerpoint/2010/main" val="144581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1CCBB40D-B6CE-4274-85EF-EDE76D7622F3}"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E4C6AF1-89A6-43CA-85AB-6F388CD10D09}" type="slidenum">
              <a:rPr lang="en-CA"/>
              <a:pPr>
                <a:defRPr/>
              </a:pPr>
              <a:t>‹#›</a:t>
            </a:fld>
            <a:endParaRPr lang="en-CA"/>
          </a:p>
        </p:txBody>
      </p:sp>
    </p:spTree>
    <p:extLst>
      <p:ext uri="{BB962C8B-B14F-4D97-AF65-F5344CB8AC3E}">
        <p14:creationId xmlns:p14="http://schemas.microsoft.com/office/powerpoint/2010/main" val="1879342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002A05-5B9C-4857-922A-FBE0941DFB63}" type="datetime1">
              <a:rPr lang="en-US"/>
              <a:pPr>
                <a:defRPr/>
              </a:pPr>
              <a:t>6/8/2012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FA7871BD-3470-4B7C-941B-A8ADD517B618}" type="slidenum">
              <a:rPr lang="en-CA"/>
              <a:pPr>
                <a:defRPr/>
              </a:pPr>
              <a:t>‹#›</a:t>
            </a:fld>
            <a:endParaRPr lang="en-CA"/>
          </a:p>
        </p:txBody>
      </p:sp>
    </p:spTree>
    <p:extLst>
      <p:ext uri="{BB962C8B-B14F-4D97-AF65-F5344CB8AC3E}">
        <p14:creationId xmlns:p14="http://schemas.microsoft.com/office/powerpoint/2010/main" val="980815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3989F1-0F96-4272-BD2E-AF03FF6D5D9C}"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19DC0B6-842F-418F-87B8-C149151B2181}" type="slidenum">
              <a:rPr lang="en-CA"/>
              <a:pPr>
                <a:defRPr/>
              </a:pPr>
              <a:t>‹#›</a:t>
            </a:fld>
            <a:endParaRPr lang="en-CA"/>
          </a:p>
        </p:txBody>
      </p:sp>
    </p:spTree>
    <p:extLst>
      <p:ext uri="{BB962C8B-B14F-4D97-AF65-F5344CB8AC3E}">
        <p14:creationId xmlns:p14="http://schemas.microsoft.com/office/powerpoint/2010/main" val="4166682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FA9F65-C854-4321-B745-FE8A81C74D6E}"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25F848E-B466-4B69-B408-F0DA686B33D9}" type="slidenum">
              <a:rPr lang="en-CA"/>
              <a:pPr>
                <a:defRPr/>
              </a:pPr>
              <a:t>‹#›</a:t>
            </a:fld>
            <a:endParaRPr lang="en-CA"/>
          </a:p>
        </p:txBody>
      </p:sp>
    </p:spTree>
    <p:extLst>
      <p:ext uri="{BB962C8B-B14F-4D97-AF65-F5344CB8AC3E}">
        <p14:creationId xmlns:p14="http://schemas.microsoft.com/office/powerpoint/2010/main" val="225928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02A914A-F7A1-448B-A28A-23A5DC8387E0}"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3FE07A2-2F5F-43FA-916D-51CA7C18FE72}" type="slidenum">
              <a:rPr lang="en-CA"/>
              <a:pPr>
                <a:defRPr/>
              </a:pPr>
              <a:t>‹#›</a:t>
            </a:fld>
            <a:endParaRPr lang="en-CA"/>
          </a:p>
        </p:txBody>
      </p:sp>
    </p:spTree>
    <p:extLst>
      <p:ext uri="{BB962C8B-B14F-4D97-AF65-F5344CB8AC3E}">
        <p14:creationId xmlns:p14="http://schemas.microsoft.com/office/powerpoint/2010/main" val="3472119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4099B8F-28D7-4259-B462-CB05E9A4E653}" type="datetime1">
              <a:rPr lang="en-US"/>
              <a:pPr>
                <a:defRPr/>
              </a:pPr>
              <a:t>6/8/2012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3FC38E8-BF54-4B5A-96FD-B57071A8AB60}" type="slidenum">
              <a:rPr lang="en-CA"/>
              <a:pPr>
                <a:defRPr/>
              </a:pPr>
              <a:t>‹#›</a:t>
            </a:fld>
            <a:endParaRPr lang="en-CA"/>
          </a:p>
        </p:txBody>
      </p:sp>
    </p:spTree>
    <p:extLst>
      <p:ext uri="{BB962C8B-B14F-4D97-AF65-F5344CB8AC3E}">
        <p14:creationId xmlns:p14="http://schemas.microsoft.com/office/powerpoint/2010/main" val="2804475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1_couv.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a:defRPr/>
            </a:lvl1pPr>
          </a:lstStyle>
          <a:p>
            <a:pPr>
              <a:defRPr/>
            </a:pPr>
            <a:fld id="{883B7985-9B7B-470F-8537-C158DB8732A0}"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51D0F20-0523-44BA-89C5-CFAA8004C9DE}" type="slidenum">
              <a:rPr lang="en-CA"/>
              <a:pPr>
                <a:defRPr/>
              </a:pPr>
              <a:t>‹#›</a:t>
            </a:fld>
            <a:endParaRPr lang="en-CA"/>
          </a:p>
        </p:txBody>
      </p:sp>
    </p:spTree>
    <p:extLst>
      <p:ext uri="{BB962C8B-B14F-4D97-AF65-F5344CB8AC3E}">
        <p14:creationId xmlns:p14="http://schemas.microsoft.com/office/powerpoint/2010/main" val="333719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8A1D584C-6AD8-4A3F-8D8E-19100BA5BBFB}" type="datetime1">
              <a:rPr lang="en-US"/>
              <a:pPr>
                <a:defRPr/>
              </a:pPr>
              <a:t>6/8/2012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7C2A93C6-1ADB-41C8-B0C1-9DF80D7A2F19}" type="slidenum">
              <a:rPr lang="en-CA"/>
              <a:pPr>
                <a:defRPr/>
              </a:pPr>
              <a:t>‹#›</a:t>
            </a:fld>
            <a:endParaRPr lang="en-CA"/>
          </a:p>
        </p:txBody>
      </p:sp>
    </p:spTree>
    <p:extLst>
      <p:ext uri="{BB962C8B-B14F-4D97-AF65-F5344CB8AC3E}">
        <p14:creationId xmlns:p14="http://schemas.microsoft.com/office/powerpoint/2010/main" val="123946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ECA9574E-D7FB-4E59-A28A-EE2774C60313}" type="datetime1">
              <a:rPr lang="en-US"/>
              <a:pPr>
                <a:defRPr/>
              </a:pPr>
              <a:t>6/8/2012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8851D707-D239-4AB5-9609-D611AB8EAE34}" type="slidenum">
              <a:rPr lang="en-CA"/>
              <a:pPr>
                <a:defRPr/>
              </a:pPr>
              <a:t>‹#›</a:t>
            </a:fld>
            <a:endParaRPr lang="en-CA"/>
          </a:p>
        </p:txBody>
      </p:sp>
    </p:spTree>
    <p:extLst>
      <p:ext uri="{BB962C8B-B14F-4D97-AF65-F5344CB8AC3E}">
        <p14:creationId xmlns:p14="http://schemas.microsoft.com/office/powerpoint/2010/main" val="355615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7980C1-35A1-484C-A8E2-A276776437DD}" type="datetime1">
              <a:rPr lang="en-US"/>
              <a:pPr>
                <a:defRPr/>
              </a:pPr>
              <a:t>6/8/2012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7C411691-7872-447C-BAF6-2EC493542F3F}" type="slidenum">
              <a:rPr lang="en-CA"/>
              <a:pPr>
                <a:defRPr/>
              </a:pPr>
              <a:t>‹#›</a:t>
            </a:fld>
            <a:endParaRPr lang="en-CA"/>
          </a:p>
        </p:txBody>
      </p:sp>
    </p:spTree>
    <p:extLst>
      <p:ext uri="{BB962C8B-B14F-4D97-AF65-F5344CB8AC3E}">
        <p14:creationId xmlns:p14="http://schemas.microsoft.com/office/powerpoint/2010/main" val="328050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84A3BF-43C6-49E9-AFB3-8C45F9FB9763}"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6327DFA-9330-4338-86C1-1B68CE40D6E8}" type="slidenum">
              <a:rPr lang="en-CA"/>
              <a:pPr>
                <a:defRPr/>
              </a:pPr>
              <a:t>‹#›</a:t>
            </a:fld>
            <a:endParaRPr lang="en-CA"/>
          </a:p>
        </p:txBody>
      </p:sp>
    </p:spTree>
    <p:extLst>
      <p:ext uri="{BB962C8B-B14F-4D97-AF65-F5344CB8AC3E}">
        <p14:creationId xmlns:p14="http://schemas.microsoft.com/office/powerpoint/2010/main" val="357821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937710-A06F-43BB-A648-9BA9997F0030}" type="datetime1">
              <a:rPr lang="en-US"/>
              <a:pPr>
                <a:defRPr/>
              </a:pPr>
              <a:t>6/8/2012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91FC084-A1E4-412A-B9B1-F11B8D76E6FA}" type="slidenum">
              <a:rPr lang="en-CA"/>
              <a:pPr>
                <a:defRPr/>
              </a:pPr>
              <a:t>‹#›</a:t>
            </a:fld>
            <a:endParaRPr lang="en-CA"/>
          </a:p>
        </p:txBody>
      </p:sp>
    </p:spTree>
    <p:extLst>
      <p:ext uri="{BB962C8B-B14F-4D97-AF65-F5344CB8AC3E}">
        <p14:creationId xmlns:p14="http://schemas.microsoft.com/office/powerpoint/2010/main" val="81367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83A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8" charset="0"/>
                <a:cs typeface="Arial" charset="0"/>
              </a:defRPr>
            </a:lvl1pPr>
          </a:lstStyle>
          <a:p>
            <a:pPr>
              <a:defRPr/>
            </a:pPr>
            <a:fld id="{DE196A16-F192-4B71-A473-8AE93F6B78A1}" type="datetime1">
              <a:rPr lang="en-US"/>
              <a:pPr>
                <a:defRPr/>
              </a:pPr>
              <a:t>6/8/2012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8" charset="0"/>
                <a:cs typeface="Arial" charset="0"/>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8" charset="0"/>
                <a:cs typeface="Arial" charset="0"/>
              </a:defRPr>
            </a:lvl1pPr>
          </a:lstStyle>
          <a:p>
            <a:pPr>
              <a:defRPr/>
            </a:pPr>
            <a:fld id="{6E5181D9-46D9-4E9D-888E-55644CCCBEA4}"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8" charset="-128"/>
          <a:cs typeface="ＭＳ Ｐゴシック" pitchFamily="18" charset="-128"/>
        </a:defRPr>
      </a:lvl1pPr>
      <a:lvl2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2pPr>
      <a:lvl3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3pPr>
      <a:lvl4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4pPr>
      <a:lvl5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5pPr>
      <a:lvl6pPr marL="457200" algn="ctr" rtl="0" fontAlgn="base">
        <a:spcBef>
          <a:spcPct val="0"/>
        </a:spcBef>
        <a:spcAft>
          <a:spcPct val="0"/>
        </a:spcAft>
        <a:defRPr sz="4400">
          <a:solidFill>
            <a:schemeClr val="tx1"/>
          </a:solidFill>
          <a:latin typeface="Calibri" pitchFamily="18" charset="0"/>
        </a:defRPr>
      </a:lvl6pPr>
      <a:lvl7pPr marL="914400" algn="ctr" rtl="0" fontAlgn="base">
        <a:spcBef>
          <a:spcPct val="0"/>
        </a:spcBef>
        <a:spcAft>
          <a:spcPct val="0"/>
        </a:spcAft>
        <a:defRPr sz="4400">
          <a:solidFill>
            <a:schemeClr val="tx1"/>
          </a:solidFill>
          <a:latin typeface="Calibri" pitchFamily="18" charset="0"/>
        </a:defRPr>
      </a:lvl7pPr>
      <a:lvl8pPr marL="1371600" algn="ctr" rtl="0" fontAlgn="base">
        <a:spcBef>
          <a:spcPct val="0"/>
        </a:spcBef>
        <a:spcAft>
          <a:spcPct val="0"/>
        </a:spcAft>
        <a:defRPr sz="4400">
          <a:solidFill>
            <a:schemeClr val="tx1"/>
          </a:solidFill>
          <a:latin typeface="Calibri" pitchFamily="18" charset="0"/>
        </a:defRPr>
      </a:lvl8pPr>
      <a:lvl9pPr marL="1828800" algn="ctr" rtl="0" fontAlgn="base">
        <a:spcBef>
          <a:spcPct val="0"/>
        </a:spcBef>
        <a:spcAft>
          <a:spcPct val="0"/>
        </a:spcAft>
        <a:defRPr sz="4400">
          <a:solidFill>
            <a:schemeClr val="tx1"/>
          </a:solidFill>
          <a:latin typeface="Calibri"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8" charset="-128"/>
          <a:cs typeface="ＭＳ Ｐゴシック" pitchFamily="18"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8EB3"/>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8" charset="0"/>
                <a:cs typeface="Arial" charset="0"/>
              </a:defRPr>
            </a:lvl1pPr>
          </a:lstStyle>
          <a:p>
            <a:pPr>
              <a:defRPr/>
            </a:pPr>
            <a:fld id="{873B4603-EC01-4C6F-937A-39CAA220D276}" type="datetime1">
              <a:rPr lang="en-US"/>
              <a:pPr>
                <a:defRPr/>
              </a:pPr>
              <a:t>6/8/2012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8" charset="0"/>
                <a:cs typeface="Arial" charset="0"/>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8" charset="0"/>
                <a:cs typeface="Arial" charset="0"/>
              </a:defRPr>
            </a:lvl1pPr>
          </a:lstStyle>
          <a:p>
            <a:pPr>
              <a:defRPr/>
            </a:pPr>
            <a:fld id="{F0FC46F1-6D35-43FD-880A-66DB4DB87DD7}"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5342" r:id="rId1"/>
    <p:sldLayoutId id="2147485343" r:id="rId2"/>
    <p:sldLayoutId id="2147485344" r:id="rId3"/>
    <p:sldLayoutId id="2147485345" r:id="rId4"/>
    <p:sldLayoutId id="2147485346" r:id="rId5"/>
    <p:sldLayoutId id="2147485347" r:id="rId6"/>
    <p:sldLayoutId id="2147485348" r:id="rId7"/>
    <p:sldLayoutId id="2147485349" r:id="rId8"/>
    <p:sldLayoutId id="2147485350" r:id="rId9"/>
    <p:sldLayoutId id="2147485351" r:id="rId10"/>
    <p:sldLayoutId id="214748535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pitchFamily="18" charset="-128"/>
          <a:cs typeface="ＭＳ Ｐゴシック" pitchFamily="18" charset="-128"/>
        </a:defRPr>
      </a:lvl1pPr>
      <a:lvl2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2pPr>
      <a:lvl3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3pPr>
      <a:lvl4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4pPr>
      <a:lvl5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5pPr>
      <a:lvl6pPr marL="457200" algn="ctr" rtl="0" fontAlgn="base">
        <a:spcBef>
          <a:spcPct val="0"/>
        </a:spcBef>
        <a:spcAft>
          <a:spcPct val="0"/>
        </a:spcAft>
        <a:defRPr sz="4400">
          <a:solidFill>
            <a:schemeClr val="tx1"/>
          </a:solidFill>
          <a:latin typeface="Calibri" pitchFamily="18" charset="0"/>
        </a:defRPr>
      </a:lvl6pPr>
      <a:lvl7pPr marL="914400" algn="ctr" rtl="0" fontAlgn="base">
        <a:spcBef>
          <a:spcPct val="0"/>
        </a:spcBef>
        <a:spcAft>
          <a:spcPct val="0"/>
        </a:spcAft>
        <a:defRPr sz="4400">
          <a:solidFill>
            <a:schemeClr val="tx1"/>
          </a:solidFill>
          <a:latin typeface="Calibri" pitchFamily="18" charset="0"/>
        </a:defRPr>
      </a:lvl7pPr>
      <a:lvl8pPr marL="1371600" algn="ctr" rtl="0" fontAlgn="base">
        <a:spcBef>
          <a:spcPct val="0"/>
        </a:spcBef>
        <a:spcAft>
          <a:spcPct val="0"/>
        </a:spcAft>
        <a:defRPr sz="4400">
          <a:solidFill>
            <a:schemeClr val="tx1"/>
          </a:solidFill>
          <a:latin typeface="Calibri" pitchFamily="18" charset="0"/>
        </a:defRPr>
      </a:lvl8pPr>
      <a:lvl9pPr marL="1828800" algn="ctr" rtl="0" fontAlgn="base">
        <a:spcBef>
          <a:spcPct val="0"/>
        </a:spcBef>
        <a:spcAft>
          <a:spcPct val="0"/>
        </a:spcAft>
        <a:defRPr sz="4400">
          <a:solidFill>
            <a:schemeClr val="tx1"/>
          </a:solidFill>
          <a:latin typeface="Calibri"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8" charset="-128"/>
          <a:cs typeface="ＭＳ Ｐゴシック" pitchFamily="18"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A7B8"/>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8" charset="0"/>
                <a:cs typeface="Arial" charset="0"/>
              </a:defRPr>
            </a:lvl1pPr>
          </a:lstStyle>
          <a:p>
            <a:pPr>
              <a:defRPr/>
            </a:pPr>
            <a:fld id="{35242F44-FFE3-44D1-98BB-797FF31D5B4B}" type="datetime1">
              <a:rPr lang="en-US"/>
              <a:pPr>
                <a:defRPr/>
              </a:pPr>
              <a:t>6/8/2012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8" charset="0"/>
                <a:cs typeface="Arial" charset="0"/>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8" charset="0"/>
                <a:cs typeface="Arial" charset="0"/>
              </a:defRPr>
            </a:lvl1pPr>
          </a:lstStyle>
          <a:p>
            <a:pPr>
              <a:defRPr/>
            </a:pPr>
            <a:fld id="{A57D9670-2F45-4E1B-AB33-6F559687C592}"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5353" r:id="rId1"/>
    <p:sldLayoutId id="2147485354" r:id="rId2"/>
    <p:sldLayoutId id="2147485355" r:id="rId3"/>
    <p:sldLayoutId id="2147485356" r:id="rId4"/>
    <p:sldLayoutId id="2147485357" r:id="rId5"/>
    <p:sldLayoutId id="2147485358" r:id="rId6"/>
    <p:sldLayoutId id="2147485359" r:id="rId7"/>
    <p:sldLayoutId id="2147485360" r:id="rId8"/>
    <p:sldLayoutId id="2147485361" r:id="rId9"/>
    <p:sldLayoutId id="2147485362" r:id="rId10"/>
    <p:sldLayoutId id="214748536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8" charset="-128"/>
          <a:cs typeface="ＭＳ Ｐゴシック" pitchFamily="18" charset="-128"/>
        </a:defRPr>
      </a:lvl1pPr>
      <a:lvl2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2pPr>
      <a:lvl3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3pPr>
      <a:lvl4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4pPr>
      <a:lvl5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5pPr>
      <a:lvl6pPr marL="457200" algn="ctr" rtl="0" fontAlgn="base">
        <a:spcBef>
          <a:spcPct val="0"/>
        </a:spcBef>
        <a:spcAft>
          <a:spcPct val="0"/>
        </a:spcAft>
        <a:defRPr sz="4400">
          <a:solidFill>
            <a:schemeClr val="tx1"/>
          </a:solidFill>
          <a:latin typeface="Calibri" pitchFamily="18" charset="0"/>
        </a:defRPr>
      </a:lvl6pPr>
      <a:lvl7pPr marL="914400" algn="ctr" rtl="0" fontAlgn="base">
        <a:spcBef>
          <a:spcPct val="0"/>
        </a:spcBef>
        <a:spcAft>
          <a:spcPct val="0"/>
        </a:spcAft>
        <a:defRPr sz="4400">
          <a:solidFill>
            <a:schemeClr val="tx1"/>
          </a:solidFill>
          <a:latin typeface="Calibri" pitchFamily="18" charset="0"/>
        </a:defRPr>
      </a:lvl7pPr>
      <a:lvl8pPr marL="1371600" algn="ctr" rtl="0" fontAlgn="base">
        <a:spcBef>
          <a:spcPct val="0"/>
        </a:spcBef>
        <a:spcAft>
          <a:spcPct val="0"/>
        </a:spcAft>
        <a:defRPr sz="4400">
          <a:solidFill>
            <a:schemeClr val="tx1"/>
          </a:solidFill>
          <a:latin typeface="Calibri" pitchFamily="18" charset="0"/>
        </a:defRPr>
      </a:lvl8pPr>
      <a:lvl9pPr marL="1828800" algn="ctr" rtl="0" fontAlgn="base">
        <a:spcBef>
          <a:spcPct val="0"/>
        </a:spcBef>
        <a:spcAft>
          <a:spcPct val="0"/>
        </a:spcAft>
        <a:defRPr sz="4400">
          <a:solidFill>
            <a:schemeClr val="tx1"/>
          </a:solidFill>
          <a:latin typeface="Calibri"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8" charset="-128"/>
          <a:cs typeface="ＭＳ Ｐゴシック" pitchFamily="18"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1C24"/>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8" charset="0"/>
                <a:cs typeface="Arial" charset="0"/>
              </a:defRPr>
            </a:lvl1pPr>
          </a:lstStyle>
          <a:p>
            <a:pPr>
              <a:defRPr/>
            </a:pPr>
            <a:fld id="{7F382B76-8530-4FB6-ADB3-014EFDB12A02}" type="datetime1">
              <a:rPr lang="en-US"/>
              <a:pPr>
                <a:defRPr/>
              </a:pPr>
              <a:t>6/8/2012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8" charset="0"/>
                <a:cs typeface="Arial" charset="0"/>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8" charset="0"/>
                <a:cs typeface="Arial" charset="0"/>
              </a:defRPr>
            </a:lvl1pPr>
          </a:lstStyle>
          <a:p>
            <a:pPr>
              <a:defRPr/>
            </a:pPr>
            <a:fld id="{76591A80-2B8D-4830-8B69-D435053C877D}"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5364" r:id="rId1"/>
    <p:sldLayoutId id="2147485365" r:id="rId2"/>
    <p:sldLayoutId id="2147485366" r:id="rId3"/>
    <p:sldLayoutId id="2147485367" r:id="rId4"/>
    <p:sldLayoutId id="2147485368" r:id="rId5"/>
    <p:sldLayoutId id="2147485369" r:id="rId6"/>
    <p:sldLayoutId id="2147485370" r:id="rId7"/>
    <p:sldLayoutId id="2147485371" r:id="rId8"/>
    <p:sldLayoutId id="2147485372" r:id="rId9"/>
    <p:sldLayoutId id="2147485373" r:id="rId10"/>
    <p:sldLayoutId id="2147485374"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pitchFamily="18" charset="-128"/>
          <a:cs typeface="ＭＳ Ｐゴシック" pitchFamily="18" charset="-128"/>
        </a:defRPr>
      </a:lvl1pPr>
      <a:lvl2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2pPr>
      <a:lvl3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3pPr>
      <a:lvl4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4pPr>
      <a:lvl5pPr algn="ctr" rtl="0" eaLnBrk="0" fontAlgn="base" hangingPunct="0">
        <a:spcBef>
          <a:spcPct val="0"/>
        </a:spcBef>
        <a:spcAft>
          <a:spcPct val="0"/>
        </a:spcAft>
        <a:defRPr sz="4400">
          <a:solidFill>
            <a:schemeClr val="tx1"/>
          </a:solidFill>
          <a:latin typeface="Calibri" pitchFamily="18" charset="0"/>
          <a:ea typeface="ＭＳ Ｐゴシック" pitchFamily="18" charset="-128"/>
          <a:cs typeface="ＭＳ Ｐゴシック" pitchFamily="18" charset="-128"/>
        </a:defRPr>
      </a:lvl5pPr>
      <a:lvl6pPr marL="457200" algn="ctr" rtl="0" fontAlgn="base">
        <a:spcBef>
          <a:spcPct val="0"/>
        </a:spcBef>
        <a:spcAft>
          <a:spcPct val="0"/>
        </a:spcAft>
        <a:defRPr sz="4400">
          <a:solidFill>
            <a:schemeClr val="tx1"/>
          </a:solidFill>
          <a:latin typeface="Calibri" pitchFamily="18" charset="0"/>
        </a:defRPr>
      </a:lvl6pPr>
      <a:lvl7pPr marL="914400" algn="ctr" rtl="0" fontAlgn="base">
        <a:spcBef>
          <a:spcPct val="0"/>
        </a:spcBef>
        <a:spcAft>
          <a:spcPct val="0"/>
        </a:spcAft>
        <a:defRPr sz="4400">
          <a:solidFill>
            <a:schemeClr val="tx1"/>
          </a:solidFill>
          <a:latin typeface="Calibri" pitchFamily="18" charset="0"/>
        </a:defRPr>
      </a:lvl7pPr>
      <a:lvl8pPr marL="1371600" algn="ctr" rtl="0" fontAlgn="base">
        <a:spcBef>
          <a:spcPct val="0"/>
        </a:spcBef>
        <a:spcAft>
          <a:spcPct val="0"/>
        </a:spcAft>
        <a:defRPr sz="4400">
          <a:solidFill>
            <a:schemeClr val="tx1"/>
          </a:solidFill>
          <a:latin typeface="Calibri" pitchFamily="18" charset="0"/>
        </a:defRPr>
      </a:lvl8pPr>
      <a:lvl9pPr marL="1828800" algn="ctr" rtl="0" fontAlgn="base">
        <a:spcBef>
          <a:spcPct val="0"/>
        </a:spcBef>
        <a:spcAft>
          <a:spcPct val="0"/>
        </a:spcAft>
        <a:defRPr sz="4400">
          <a:solidFill>
            <a:schemeClr val="tx1"/>
          </a:solidFill>
          <a:latin typeface="Calibri"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8" charset="-128"/>
          <a:cs typeface="ＭＳ Ｐゴシック" pitchFamily="18"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8"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8"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8"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83A9">
            <a:alpha val="0"/>
          </a:srgbClr>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smtClean="0"/>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8" charset="0"/>
                <a:cs typeface="Arial" charset="0"/>
              </a:defRPr>
            </a:lvl1pPr>
          </a:lstStyle>
          <a:p>
            <a:pPr>
              <a:defRPr/>
            </a:pPr>
            <a:fld id="{69CF2AB7-539D-4156-86B5-04E897A89A8D}" type="datetime1">
              <a:rPr lang="en-US"/>
              <a:pPr>
                <a:defRPr/>
              </a:pPr>
              <a:t>6/8/2012</a:t>
            </a:fld>
            <a:endParaRPr lang="en-CA"/>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8" charset="0"/>
                <a:cs typeface="Arial" charset="0"/>
              </a:defRPr>
            </a:lvl1pPr>
          </a:lstStyle>
          <a:p>
            <a:pPr>
              <a:defRPr/>
            </a:pPr>
            <a:endParaRPr lang="en-CA"/>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8" charset="0"/>
                <a:cs typeface="Arial" charset="0"/>
              </a:defRPr>
            </a:lvl1pPr>
          </a:lstStyle>
          <a:p>
            <a:pPr>
              <a:defRPr/>
            </a:pPr>
            <a:fld id="{4AF11197-065D-4EC2-B5C5-DA15B0D0718C}"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5375" r:id="rId1"/>
  </p:sldLayoutIdLst>
  <p:txStyles>
    <p:titleStyle>
      <a:lvl1pPr algn="ctr" rtl="0" eaLnBrk="0" fontAlgn="base" hangingPunct="0">
        <a:spcBef>
          <a:spcPct val="0"/>
        </a:spcBef>
        <a:spcAft>
          <a:spcPct val="0"/>
        </a:spcAft>
        <a:defRPr sz="4400" kern="1200">
          <a:solidFill>
            <a:schemeClr val="tx1"/>
          </a:solidFill>
          <a:latin typeface="Arial" pitchFamily="34" charset="0"/>
          <a:ea typeface="+mj-ea"/>
          <a:cs typeface="+mj-cs"/>
        </a:defRPr>
      </a:lvl1pPr>
      <a:lvl2pPr algn="ctr" rtl="0" eaLnBrk="0" fontAlgn="base" hangingPunct="0">
        <a:spcBef>
          <a:spcPct val="0"/>
        </a:spcBef>
        <a:spcAft>
          <a:spcPct val="0"/>
        </a:spcAft>
        <a:defRPr sz="4400">
          <a:solidFill>
            <a:schemeClr val="tx1"/>
          </a:solidFill>
          <a:latin typeface="Arial" pitchFamily="34" charset="0"/>
          <a:ea typeface="ＭＳ Ｐゴシック" pitchFamily="18" charset="-128"/>
          <a:cs typeface="ＭＳ Ｐゴシック" pitchFamily="18" charset="-128"/>
        </a:defRPr>
      </a:lvl2pPr>
      <a:lvl3pPr algn="ctr" rtl="0" eaLnBrk="0" fontAlgn="base" hangingPunct="0">
        <a:spcBef>
          <a:spcPct val="0"/>
        </a:spcBef>
        <a:spcAft>
          <a:spcPct val="0"/>
        </a:spcAft>
        <a:defRPr sz="4400">
          <a:solidFill>
            <a:schemeClr val="tx1"/>
          </a:solidFill>
          <a:latin typeface="Arial" pitchFamily="34" charset="0"/>
          <a:ea typeface="ＭＳ Ｐゴシック" pitchFamily="18" charset="-128"/>
          <a:cs typeface="ＭＳ Ｐゴシック" pitchFamily="18" charset="-128"/>
        </a:defRPr>
      </a:lvl3pPr>
      <a:lvl4pPr algn="ctr" rtl="0" eaLnBrk="0" fontAlgn="base" hangingPunct="0">
        <a:spcBef>
          <a:spcPct val="0"/>
        </a:spcBef>
        <a:spcAft>
          <a:spcPct val="0"/>
        </a:spcAft>
        <a:defRPr sz="4400">
          <a:solidFill>
            <a:schemeClr val="tx1"/>
          </a:solidFill>
          <a:latin typeface="Arial" pitchFamily="34" charset="0"/>
          <a:ea typeface="ＭＳ Ｐゴシック" pitchFamily="18" charset="-128"/>
          <a:cs typeface="ＭＳ Ｐゴシック" pitchFamily="18" charset="-128"/>
        </a:defRPr>
      </a:lvl4pPr>
      <a:lvl5pPr algn="ctr" rtl="0" eaLnBrk="0" fontAlgn="base" hangingPunct="0">
        <a:spcBef>
          <a:spcPct val="0"/>
        </a:spcBef>
        <a:spcAft>
          <a:spcPct val="0"/>
        </a:spcAft>
        <a:defRPr sz="4400">
          <a:solidFill>
            <a:schemeClr val="tx1"/>
          </a:solidFill>
          <a:latin typeface="Arial" pitchFamily="34" charset="0"/>
          <a:ea typeface="ＭＳ Ｐゴシック" pitchFamily="18" charset="-128"/>
          <a:cs typeface="ＭＳ Ｐゴシック" pitchFamily="18" charset="-128"/>
        </a:defRPr>
      </a:lvl5pPr>
      <a:lvl6pPr marL="457200" algn="ctr" rtl="0" fontAlgn="base">
        <a:spcBef>
          <a:spcPct val="0"/>
        </a:spcBef>
        <a:spcAft>
          <a:spcPct val="0"/>
        </a:spcAft>
        <a:defRPr sz="4400">
          <a:solidFill>
            <a:schemeClr val="tx1"/>
          </a:solidFill>
          <a:latin typeface="Calibri" pitchFamily="18" charset="0"/>
        </a:defRPr>
      </a:lvl6pPr>
      <a:lvl7pPr marL="914400" algn="ctr" rtl="0" fontAlgn="base">
        <a:spcBef>
          <a:spcPct val="0"/>
        </a:spcBef>
        <a:spcAft>
          <a:spcPct val="0"/>
        </a:spcAft>
        <a:defRPr sz="4400">
          <a:solidFill>
            <a:schemeClr val="tx1"/>
          </a:solidFill>
          <a:latin typeface="Calibri" pitchFamily="18" charset="0"/>
        </a:defRPr>
      </a:lvl7pPr>
      <a:lvl8pPr marL="1371600" algn="ctr" rtl="0" fontAlgn="base">
        <a:spcBef>
          <a:spcPct val="0"/>
        </a:spcBef>
        <a:spcAft>
          <a:spcPct val="0"/>
        </a:spcAft>
        <a:defRPr sz="4400">
          <a:solidFill>
            <a:schemeClr val="tx1"/>
          </a:solidFill>
          <a:latin typeface="Calibri" pitchFamily="18" charset="0"/>
        </a:defRPr>
      </a:lvl8pPr>
      <a:lvl9pPr marL="1828800" algn="ctr" rtl="0" fontAlgn="base">
        <a:spcBef>
          <a:spcPct val="0"/>
        </a:spcBef>
        <a:spcAft>
          <a:spcPct val="0"/>
        </a:spcAft>
        <a:defRPr sz="4400">
          <a:solidFill>
            <a:schemeClr val="tx1"/>
          </a:solidFill>
          <a:latin typeface="Calibri"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ext Box 7"/>
          <p:cNvSpPr txBox="1">
            <a:spLocks noChangeArrowheads="1"/>
          </p:cNvSpPr>
          <p:nvPr/>
        </p:nvSpPr>
        <p:spPr bwMode="auto">
          <a:xfrm>
            <a:off x="1044575" y="300038"/>
            <a:ext cx="6797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a:solidFill>
                  <a:schemeClr val="bg1"/>
                </a:solidFill>
              </a:rPr>
              <a:t>  Strategy for going to second-tier cities</a:t>
            </a:r>
          </a:p>
        </p:txBody>
      </p:sp>
    </p:spTree>
    <p:extLst>
      <p:ext uri="{BB962C8B-B14F-4D97-AF65-F5344CB8AC3E}">
        <p14:creationId xmlns:p14="http://schemas.microsoft.com/office/powerpoint/2010/main" val="25986781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uille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4572000"/>
            <a:ext cx="2876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euill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138" y="142875"/>
            <a:ext cx="21145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1"/>
          <p:cNvSpPr txBox="1">
            <a:spLocks noChangeArrowheads="1"/>
          </p:cNvSpPr>
          <p:nvPr/>
        </p:nvSpPr>
        <p:spPr bwMode="auto">
          <a:xfrm>
            <a:off x="914400" y="914400"/>
            <a:ext cx="6521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chemeClr val="bg1"/>
                </a:solidFill>
              </a:rPr>
              <a:t>Partnership Opportunities</a:t>
            </a:r>
            <a:endParaRPr lang="en-CA" sz="2800" dirty="0">
              <a:solidFill>
                <a:schemeClr val="bg1"/>
              </a:solidFill>
            </a:endParaRPr>
          </a:p>
        </p:txBody>
      </p:sp>
      <p:sp>
        <p:nvSpPr>
          <p:cNvPr id="3" name="TextBox 2"/>
          <p:cNvSpPr txBox="1">
            <a:spLocks noChangeArrowheads="1"/>
          </p:cNvSpPr>
          <p:nvPr/>
        </p:nvSpPr>
        <p:spPr bwMode="auto">
          <a:xfrm>
            <a:off x="396875" y="2046288"/>
            <a:ext cx="8355013"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63"/>
              </a:lnSpc>
              <a:spcAft>
                <a:spcPts val="1800"/>
              </a:spcAft>
              <a:buFont typeface="Arial" pitchFamily="34" charset="0"/>
              <a:buChar char="•"/>
            </a:pPr>
            <a:r>
              <a:rPr lang="en-US" altLang="zh-CN" sz="2400" dirty="0" smtClean="0">
                <a:solidFill>
                  <a:srgbClr val="FFFFFF"/>
                </a:solidFill>
              </a:rPr>
              <a:t>China’s 100 Model Colleges</a:t>
            </a:r>
          </a:p>
          <a:p>
            <a:pPr eaLnBrk="1" hangingPunct="1">
              <a:lnSpc>
                <a:spcPts val="2163"/>
              </a:lnSpc>
              <a:spcAft>
                <a:spcPts val="1800"/>
              </a:spcAft>
              <a:buFont typeface="Arial" pitchFamily="34" charset="0"/>
              <a:buChar char="•"/>
            </a:pPr>
            <a:r>
              <a:rPr lang="en-US" altLang="zh-CN" sz="2400" dirty="0" smtClean="0">
                <a:solidFill>
                  <a:srgbClr val="FFFFFF"/>
                </a:solidFill>
              </a:rPr>
              <a:t>Vocational Education Leadership Training Program</a:t>
            </a:r>
            <a:endParaRPr lang="en-US" altLang="zh-CN" sz="2400" dirty="0">
              <a:solidFill>
                <a:srgbClr val="FFFFFF"/>
              </a:solidFill>
            </a:endParaRPr>
          </a:p>
          <a:p>
            <a:pPr eaLnBrk="1" hangingPunct="1">
              <a:lnSpc>
                <a:spcPts val="2163"/>
              </a:lnSpc>
              <a:spcAft>
                <a:spcPts val="1800"/>
              </a:spcAft>
              <a:buFont typeface="Arial" pitchFamily="34" charset="0"/>
              <a:buChar char="•"/>
            </a:pPr>
            <a:r>
              <a:rPr lang="en-US" altLang="zh-CN" sz="2400" dirty="0" smtClean="0">
                <a:solidFill>
                  <a:schemeClr val="bg1"/>
                </a:solidFill>
              </a:rPr>
              <a:t>Private sector companies</a:t>
            </a:r>
            <a:endParaRPr lang="en-US" altLang="zh-CN" sz="2400" dirty="0">
              <a:solidFill>
                <a:schemeClr val="bg1"/>
              </a:solidFill>
            </a:endParaRPr>
          </a:p>
          <a:p>
            <a:pPr eaLnBrk="1" hangingPunct="1">
              <a:lnSpc>
                <a:spcPts val="2163"/>
              </a:lnSpc>
              <a:spcAft>
                <a:spcPts val="1800"/>
              </a:spcAft>
            </a:pPr>
            <a:endParaRPr lang="en-US" altLang="zh-CN"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uille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4572000"/>
            <a:ext cx="2876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euill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138" y="142875"/>
            <a:ext cx="21145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11"/>
          <p:cNvSpPr txBox="1">
            <a:spLocks noChangeArrowheads="1"/>
          </p:cNvSpPr>
          <p:nvPr/>
        </p:nvSpPr>
        <p:spPr bwMode="auto">
          <a:xfrm>
            <a:off x="274638" y="1227138"/>
            <a:ext cx="8580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chemeClr val="bg1"/>
                </a:solidFill>
              </a:rPr>
              <a:t>Challenges</a:t>
            </a:r>
            <a:endParaRPr lang="en-CA" sz="2800" dirty="0">
              <a:solidFill>
                <a:schemeClr val="bg1"/>
              </a:solidFill>
            </a:endParaRPr>
          </a:p>
        </p:txBody>
      </p:sp>
      <p:sp>
        <p:nvSpPr>
          <p:cNvPr id="3" name="TextBox 2"/>
          <p:cNvSpPr txBox="1">
            <a:spLocks noChangeArrowheads="1"/>
          </p:cNvSpPr>
          <p:nvPr/>
        </p:nvSpPr>
        <p:spPr bwMode="auto">
          <a:xfrm>
            <a:off x="455613" y="2218871"/>
            <a:ext cx="7785100" cy="37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63"/>
              </a:lnSpc>
              <a:spcAft>
                <a:spcPts val="1800"/>
              </a:spcAft>
              <a:buFont typeface="Arial" pitchFamily="34" charset="0"/>
              <a:buChar char="•"/>
            </a:pPr>
            <a:r>
              <a:rPr lang="en-US" altLang="zh-CN" sz="2400" dirty="0" smtClean="0">
                <a:solidFill>
                  <a:srgbClr val="FFFFFF"/>
                </a:solidFill>
              </a:rPr>
              <a:t>Lack of common language and understanding</a:t>
            </a:r>
          </a:p>
          <a:p>
            <a:pPr eaLnBrk="1" hangingPunct="1">
              <a:lnSpc>
                <a:spcPts val="2163"/>
              </a:lnSpc>
              <a:spcAft>
                <a:spcPts val="1800"/>
              </a:spcAft>
              <a:buFont typeface="Arial" pitchFamily="34" charset="0"/>
              <a:buChar char="•"/>
            </a:pPr>
            <a:r>
              <a:rPr lang="en-US" altLang="zh-CN" sz="2400" dirty="0" smtClean="0">
                <a:solidFill>
                  <a:srgbClr val="FFFFFF"/>
                </a:solidFill>
              </a:rPr>
              <a:t>China too big as a market</a:t>
            </a:r>
          </a:p>
          <a:p>
            <a:pPr eaLnBrk="1" hangingPunct="1">
              <a:lnSpc>
                <a:spcPts val="2163"/>
              </a:lnSpc>
              <a:spcAft>
                <a:spcPts val="1800"/>
              </a:spcAft>
              <a:buFont typeface="Arial" pitchFamily="34" charset="0"/>
              <a:buChar char="•"/>
            </a:pPr>
            <a:r>
              <a:rPr lang="en-US" altLang="zh-CN" sz="2400" dirty="0" smtClean="0">
                <a:solidFill>
                  <a:srgbClr val="FFFFFF"/>
                </a:solidFill>
              </a:rPr>
              <a:t>China becomes expensive to do business</a:t>
            </a:r>
          </a:p>
          <a:p>
            <a:pPr eaLnBrk="1" hangingPunct="1">
              <a:lnSpc>
                <a:spcPts val="2163"/>
              </a:lnSpc>
              <a:spcAft>
                <a:spcPts val="1800"/>
              </a:spcAft>
              <a:buFont typeface="Arial" pitchFamily="34" charset="0"/>
              <a:buChar char="•"/>
            </a:pPr>
            <a:r>
              <a:rPr lang="en-US" altLang="zh-CN" sz="2400" dirty="0" smtClean="0">
                <a:solidFill>
                  <a:srgbClr val="FFFFFF"/>
                </a:solidFill>
              </a:rPr>
              <a:t>Use a more collaborated approach and more specific market positioning</a:t>
            </a:r>
          </a:p>
          <a:p>
            <a:pPr marL="0" indent="0" eaLnBrk="1" hangingPunct="1">
              <a:lnSpc>
                <a:spcPts val="2163"/>
              </a:lnSpc>
              <a:spcAft>
                <a:spcPts val="1800"/>
              </a:spcAft>
            </a:pPr>
            <a:endParaRPr lang="en-US" altLang="zh-CN" sz="2400" dirty="0">
              <a:solidFill>
                <a:schemeClr val="bg1"/>
              </a:solidFill>
            </a:endParaRPr>
          </a:p>
          <a:p>
            <a:pPr eaLnBrk="1" hangingPunct="1">
              <a:lnSpc>
                <a:spcPts val="2163"/>
              </a:lnSpc>
              <a:spcAft>
                <a:spcPts val="1800"/>
              </a:spcAft>
              <a:buFont typeface="Arial" pitchFamily="34" charset="0"/>
              <a:buChar char="•"/>
            </a:pPr>
            <a:endParaRPr lang="en-US" altLang="zh-CN" sz="2400" dirty="0">
              <a:solidFill>
                <a:schemeClr val="bg1"/>
              </a:solidFill>
            </a:endParaRPr>
          </a:p>
          <a:p>
            <a:pPr eaLnBrk="1" hangingPunct="1">
              <a:lnSpc>
                <a:spcPts val="2163"/>
              </a:lnSpc>
              <a:spcAft>
                <a:spcPts val="1800"/>
              </a:spcAft>
            </a:pPr>
            <a:endParaRPr lang="en-US" altLang="zh-CN" sz="2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1"/>
          <p:cNvSpPr txBox="1">
            <a:spLocks noChangeArrowheads="1"/>
          </p:cNvSpPr>
          <p:nvPr/>
        </p:nvSpPr>
        <p:spPr bwMode="auto">
          <a:xfrm>
            <a:off x="1022350" y="758825"/>
            <a:ext cx="6521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chemeClr val="bg1"/>
                </a:solidFill>
              </a:rPr>
              <a:t>Social </a:t>
            </a:r>
            <a:r>
              <a:rPr lang="en-US" sz="2800" b="1" dirty="0" smtClean="0">
                <a:solidFill>
                  <a:schemeClr val="bg1"/>
                </a:solidFill>
              </a:rPr>
              <a:t>Media</a:t>
            </a:r>
          </a:p>
          <a:p>
            <a:pPr algn="ctr" eaLnBrk="1" hangingPunct="1"/>
            <a:endParaRPr lang="en-US" sz="2800" b="1" dirty="0" smtClean="0">
              <a:solidFill>
                <a:schemeClr val="bg1"/>
              </a:solidFill>
            </a:endParaRPr>
          </a:p>
          <a:p>
            <a:pPr algn="ctr" eaLnBrk="1" hangingPunct="1"/>
            <a:r>
              <a:rPr lang="en-US" b="1" dirty="0" smtClean="0">
                <a:solidFill>
                  <a:schemeClr val="bg1"/>
                </a:solidFill>
              </a:rPr>
              <a:t>Canadian embassy </a:t>
            </a:r>
            <a:r>
              <a:rPr lang="en-US" b="1" dirty="0" err="1" smtClean="0">
                <a:solidFill>
                  <a:schemeClr val="bg1"/>
                </a:solidFill>
              </a:rPr>
              <a:t>microblog</a:t>
            </a:r>
            <a:r>
              <a:rPr lang="en-US" b="1" dirty="0" smtClean="0">
                <a:solidFill>
                  <a:schemeClr val="bg1"/>
                </a:solidFill>
              </a:rPr>
              <a:t> in Chinese: </a:t>
            </a:r>
          </a:p>
          <a:p>
            <a:pPr algn="ctr" eaLnBrk="1" hangingPunct="1"/>
            <a:r>
              <a:rPr lang="en-US" b="1" dirty="0" smtClean="0">
                <a:solidFill>
                  <a:schemeClr val="bg1"/>
                </a:solidFill>
              </a:rPr>
              <a:t>Currently more than 200K followers</a:t>
            </a:r>
            <a:endParaRPr lang="en-CA" dirty="0">
              <a:solidFill>
                <a:schemeClr val="bg1"/>
              </a:solidFill>
            </a:endParaRPr>
          </a:p>
          <a:p>
            <a:pPr algn="ctr" eaLnBrk="1" hangingPunct="1"/>
            <a:r>
              <a:rPr lang="en-US" b="1" dirty="0" smtClean="0">
                <a:solidFill>
                  <a:schemeClr val="bg1"/>
                </a:solidFill>
              </a:rPr>
              <a:t>Weibo.com/</a:t>
            </a:r>
            <a:r>
              <a:rPr lang="en-US" b="1" dirty="0" err="1" smtClean="0">
                <a:solidFill>
                  <a:schemeClr val="bg1"/>
                </a:solidFill>
              </a:rPr>
              <a:t>canadaweibo</a:t>
            </a:r>
            <a:endParaRPr lang="en-US" b="1" dirty="0" smtClean="0">
              <a:solidFill>
                <a:schemeClr val="bg1"/>
              </a:solidFill>
            </a:endParaRPr>
          </a:p>
        </p:txBody>
      </p:sp>
      <p:pic>
        <p:nvPicPr>
          <p:cNvPr id="87042" name="Picture 2" descr="C:\Documents and Settings\BEIJING-IT\Desktop\WEIBOscreenshot.jpg"/>
          <p:cNvPicPr>
            <a:picLocks noChangeAspect="1" noChangeArrowheads="1"/>
          </p:cNvPicPr>
          <p:nvPr/>
        </p:nvPicPr>
        <p:blipFill>
          <a:blip r:embed="rId3" cstate="print"/>
          <a:srcRect/>
          <a:stretch>
            <a:fillRect/>
          </a:stretch>
        </p:blipFill>
        <p:spPr bwMode="auto">
          <a:xfrm>
            <a:off x="1528747" y="2574707"/>
            <a:ext cx="6226432" cy="37991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1"/>
          <p:cNvSpPr txBox="1">
            <a:spLocks noChangeArrowheads="1"/>
          </p:cNvSpPr>
          <p:nvPr/>
        </p:nvSpPr>
        <p:spPr bwMode="auto">
          <a:xfrm>
            <a:off x="1022350" y="758825"/>
            <a:ext cx="6521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a:solidFill>
                  <a:schemeClr val="bg1"/>
                </a:solidFill>
              </a:rPr>
              <a:t>Social Media</a:t>
            </a:r>
            <a:endParaRPr lang="en-CA" sz="2800">
              <a:solidFill>
                <a:schemeClr val="bg1"/>
              </a:solidFill>
            </a:endParaRPr>
          </a:p>
        </p:txBody>
      </p:sp>
      <p:sp>
        <p:nvSpPr>
          <p:cNvPr id="3" name="TextBox 2"/>
          <p:cNvSpPr txBox="1">
            <a:spLocks noChangeArrowheads="1"/>
          </p:cNvSpPr>
          <p:nvPr/>
        </p:nvSpPr>
        <p:spPr bwMode="auto">
          <a:xfrm>
            <a:off x="444500" y="1600200"/>
            <a:ext cx="83550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63"/>
              </a:lnSpc>
              <a:spcAft>
                <a:spcPts val="1800"/>
              </a:spcAft>
              <a:buFont typeface="Arial" pitchFamily="34" charset="0"/>
              <a:buNone/>
            </a:pPr>
            <a:endParaRPr lang="en-US" altLang="zh-CN">
              <a:solidFill>
                <a:schemeClr val="bg1"/>
              </a:solidFill>
            </a:endParaRPr>
          </a:p>
          <a:p>
            <a:pPr eaLnBrk="1" hangingPunct="1">
              <a:lnSpc>
                <a:spcPts val="2163"/>
              </a:lnSpc>
              <a:spcAft>
                <a:spcPts val="1800"/>
              </a:spcAft>
            </a:pPr>
            <a:endParaRPr lang="en-US" altLang="zh-CN">
              <a:solidFill>
                <a:schemeClr val="bg1"/>
              </a:solidFill>
            </a:endParaRPr>
          </a:p>
        </p:txBody>
      </p:sp>
      <p:pic>
        <p:nvPicPr>
          <p:cNvPr id="27652" name="Picture 6" descr="CEE_Wall-Banner_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 y="1528763"/>
            <a:ext cx="91567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1"/>
          <p:cNvSpPr txBox="1">
            <a:spLocks noChangeArrowheads="1"/>
          </p:cNvSpPr>
          <p:nvPr/>
        </p:nvSpPr>
        <p:spPr bwMode="auto">
          <a:xfrm>
            <a:off x="1022350" y="758825"/>
            <a:ext cx="65214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chemeClr val="bg1"/>
                </a:solidFill>
              </a:rPr>
              <a:t>Social </a:t>
            </a:r>
            <a:r>
              <a:rPr lang="en-US" sz="2800" b="1" dirty="0" smtClean="0">
                <a:solidFill>
                  <a:schemeClr val="bg1"/>
                </a:solidFill>
              </a:rPr>
              <a:t>Media</a:t>
            </a:r>
          </a:p>
          <a:p>
            <a:pPr algn="ctr" eaLnBrk="1" hangingPunct="1"/>
            <a:r>
              <a:rPr lang="en-US" sz="1600" b="1" dirty="0" smtClean="0">
                <a:solidFill>
                  <a:schemeClr val="bg1"/>
                </a:solidFill>
              </a:rPr>
              <a:t>Major influential Chinese websites where students get information on studying abroad</a:t>
            </a:r>
            <a:endParaRPr lang="en-CA" sz="1600" dirty="0">
              <a:solidFill>
                <a:schemeClr val="bg1"/>
              </a:solidFill>
            </a:endParaRPr>
          </a:p>
        </p:txBody>
      </p:sp>
      <p:sp>
        <p:nvSpPr>
          <p:cNvPr id="3" name="TextBox 2"/>
          <p:cNvSpPr txBox="1">
            <a:spLocks noChangeArrowheads="1"/>
          </p:cNvSpPr>
          <p:nvPr/>
        </p:nvSpPr>
        <p:spPr bwMode="auto">
          <a:xfrm>
            <a:off x="444500" y="1600200"/>
            <a:ext cx="83550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63"/>
              </a:lnSpc>
              <a:spcAft>
                <a:spcPts val="1800"/>
              </a:spcAft>
              <a:buFont typeface="Arial" pitchFamily="34" charset="0"/>
              <a:buNone/>
            </a:pPr>
            <a:endParaRPr lang="en-US" altLang="zh-CN">
              <a:solidFill>
                <a:schemeClr val="bg1"/>
              </a:solidFill>
            </a:endParaRPr>
          </a:p>
          <a:p>
            <a:pPr eaLnBrk="1" hangingPunct="1">
              <a:lnSpc>
                <a:spcPts val="2163"/>
              </a:lnSpc>
              <a:spcAft>
                <a:spcPts val="1800"/>
              </a:spcAft>
            </a:pPr>
            <a:endParaRPr lang="en-US" altLang="zh-CN">
              <a:solidFill>
                <a:schemeClr val="bg1"/>
              </a:solidFill>
            </a:endParaRPr>
          </a:p>
        </p:txBody>
      </p:sp>
      <p:sp>
        <p:nvSpPr>
          <p:cNvPr id="5" name="TextBox 4"/>
          <p:cNvSpPr txBox="1"/>
          <p:nvPr/>
        </p:nvSpPr>
        <p:spPr>
          <a:xfrm>
            <a:off x="914400" y="2035175"/>
            <a:ext cx="7315200" cy="2554545"/>
          </a:xfrm>
          <a:prstGeom prst="rect">
            <a:avLst/>
          </a:prstGeom>
          <a:noFill/>
        </p:spPr>
        <p:txBody>
          <a:bodyPr wrap="square" rtlCol="0">
            <a:spAutoFit/>
          </a:bodyPr>
          <a:lstStyle/>
          <a:p>
            <a:r>
              <a:rPr lang="en-US" sz="2000" dirty="0" smtClean="0">
                <a:solidFill>
                  <a:schemeClr val="bg1"/>
                </a:solidFill>
              </a:rPr>
              <a:t>Micro blog :                  weibo.com</a:t>
            </a:r>
          </a:p>
          <a:p>
            <a:endParaRPr lang="en-US" sz="2000" dirty="0" smtClean="0">
              <a:solidFill>
                <a:schemeClr val="bg1"/>
              </a:solidFill>
            </a:endParaRPr>
          </a:p>
          <a:p>
            <a:r>
              <a:rPr lang="en-US" sz="2000" dirty="0" smtClean="0">
                <a:solidFill>
                  <a:schemeClr val="bg1"/>
                </a:solidFill>
              </a:rPr>
              <a:t>BBS:                            www.taisha.org/bbs/   </a:t>
            </a:r>
          </a:p>
          <a:p>
            <a:endParaRPr lang="en-US" sz="2000" dirty="0" smtClean="0">
              <a:solidFill>
                <a:schemeClr val="bg1"/>
              </a:solidFill>
            </a:endParaRPr>
          </a:p>
          <a:p>
            <a:r>
              <a:rPr lang="en-US" sz="2000" dirty="0" smtClean="0">
                <a:solidFill>
                  <a:schemeClr val="bg1"/>
                </a:solidFill>
              </a:rPr>
              <a:t>Social networking:       www.renren.com</a:t>
            </a:r>
          </a:p>
          <a:p>
            <a:r>
              <a:rPr lang="en-US" sz="2000" dirty="0" smtClean="0">
                <a:solidFill>
                  <a:schemeClr val="bg1"/>
                </a:solidFill>
              </a:rPr>
              <a:t>                                     www.kaixin001.com</a:t>
            </a:r>
          </a:p>
          <a:p>
            <a:r>
              <a:rPr lang="en-US" sz="2000" dirty="0" smtClean="0">
                <a:solidFill>
                  <a:schemeClr val="bg1"/>
                </a:solidFill>
              </a:rPr>
              <a:t>                                     www.douban.com</a:t>
            </a:r>
          </a:p>
          <a:p>
            <a:r>
              <a:rPr lang="en-US" sz="2000" dirty="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1"/>
          <p:cNvSpPr txBox="1">
            <a:spLocks noChangeArrowheads="1"/>
          </p:cNvSpPr>
          <p:nvPr/>
        </p:nvSpPr>
        <p:spPr bwMode="auto">
          <a:xfrm>
            <a:off x="1022350" y="758825"/>
            <a:ext cx="6521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chemeClr val="bg1"/>
                </a:solidFill>
              </a:rPr>
              <a:t>Coming up…</a:t>
            </a:r>
            <a:endParaRPr lang="en-CA" sz="2800" dirty="0">
              <a:solidFill>
                <a:schemeClr val="bg1"/>
              </a:solidFill>
            </a:endParaRPr>
          </a:p>
        </p:txBody>
      </p:sp>
      <p:sp>
        <p:nvSpPr>
          <p:cNvPr id="3" name="TextBox 2"/>
          <p:cNvSpPr txBox="1">
            <a:spLocks noChangeArrowheads="1"/>
          </p:cNvSpPr>
          <p:nvPr/>
        </p:nvSpPr>
        <p:spPr bwMode="auto">
          <a:xfrm>
            <a:off x="444500" y="1600200"/>
            <a:ext cx="83550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63"/>
              </a:lnSpc>
              <a:spcAft>
                <a:spcPts val="1800"/>
              </a:spcAft>
              <a:buFont typeface="Arial" pitchFamily="34" charset="0"/>
              <a:buNone/>
            </a:pPr>
            <a:endParaRPr lang="en-US" altLang="zh-CN">
              <a:solidFill>
                <a:schemeClr val="bg1"/>
              </a:solidFill>
            </a:endParaRPr>
          </a:p>
          <a:p>
            <a:pPr eaLnBrk="1" hangingPunct="1">
              <a:lnSpc>
                <a:spcPts val="2163"/>
              </a:lnSpc>
              <a:spcAft>
                <a:spcPts val="1800"/>
              </a:spcAft>
            </a:pPr>
            <a:endParaRPr lang="en-US" altLang="zh-CN">
              <a:solidFill>
                <a:schemeClr val="bg1"/>
              </a:solidFill>
            </a:endParaRPr>
          </a:p>
        </p:txBody>
      </p:sp>
      <p:sp>
        <p:nvSpPr>
          <p:cNvPr id="5" name="TextBox 4"/>
          <p:cNvSpPr txBox="1"/>
          <p:nvPr/>
        </p:nvSpPr>
        <p:spPr>
          <a:xfrm>
            <a:off x="696686" y="1600200"/>
            <a:ext cx="7532914" cy="3785652"/>
          </a:xfrm>
          <a:prstGeom prst="rect">
            <a:avLst/>
          </a:prstGeom>
          <a:noFill/>
        </p:spPr>
        <p:txBody>
          <a:bodyPr wrap="square" rtlCol="0">
            <a:spAutoFit/>
          </a:bodyPr>
          <a:lstStyle/>
          <a:p>
            <a:pPr>
              <a:buFont typeface="Arial" pitchFamily="34" charset="0"/>
              <a:buChar char="•"/>
            </a:pPr>
            <a:r>
              <a:rPr lang="en-US" sz="2000" dirty="0" smtClean="0">
                <a:solidFill>
                  <a:schemeClr val="bg1"/>
                </a:solidFill>
              </a:rPr>
              <a:t> Canada Pavilion at China Education Expo,  Oct 20-Nov 3, 2012</a:t>
            </a:r>
          </a:p>
          <a:p>
            <a:pPr>
              <a:buFont typeface="Arial" pitchFamily="34" charset="0"/>
              <a:buChar char="•"/>
            </a:pPr>
            <a:endParaRPr lang="en-US" sz="2000" dirty="0" smtClean="0">
              <a:solidFill>
                <a:schemeClr val="bg1"/>
              </a:solidFill>
            </a:endParaRPr>
          </a:p>
          <a:p>
            <a:pPr>
              <a:buFont typeface="Arial" pitchFamily="34" charset="0"/>
              <a:buChar char="•"/>
            </a:pPr>
            <a:r>
              <a:rPr lang="en-US" sz="2000" dirty="0" smtClean="0">
                <a:solidFill>
                  <a:schemeClr val="bg1"/>
                </a:solidFill>
              </a:rPr>
              <a:t> Canadian MBA Business School Fair, Early September, 2012</a:t>
            </a:r>
          </a:p>
          <a:p>
            <a:pPr>
              <a:buFont typeface="Arial" pitchFamily="34" charset="0"/>
              <a:buChar char="•"/>
            </a:pPr>
            <a:endParaRPr lang="en-US" sz="2000" dirty="0" smtClean="0">
              <a:solidFill>
                <a:schemeClr val="bg1"/>
              </a:solidFill>
            </a:endParaRPr>
          </a:p>
          <a:p>
            <a:pPr>
              <a:buFont typeface="Arial" pitchFamily="34" charset="0"/>
              <a:buChar char="•"/>
            </a:pPr>
            <a:r>
              <a:rPr lang="en-US" sz="2000" dirty="0" smtClean="0">
                <a:solidFill>
                  <a:schemeClr val="bg1"/>
                </a:solidFill>
              </a:rPr>
              <a:t> China PhD Workshop, November 24-25, 2012</a:t>
            </a:r>
          </a:p>
          <a:p>
            <a:pPr>
              <a:buFont typeface="Arial" pitchFamily="34" charset="0"/>
              <a:buChar char="•"/>
            </a:pPr>
            <a:endParaRPr lang="en-US" sz="2000" dirty="0" smtClean="0">
              <a:solidFill>
                <a:schemeClr val="bg1"/>
              </a:solidFill>
            </a:endParaRPr>
          </a:p>
          <a:p>
            <a:pPr>
              <a:buFont typeface="Arial" pitchFamily="34" charset="0"/>
              <a:buChar char="•"/>
            </a:pPr>
            <a:r>
              <a:rPr lang="en-US" sz="2000" dirty="0" smtClean="0">
                <a:solidFill>
                  <a:schemeClr val="bg1"/>
                </a:solidFill>
              </a:rPr>
              <a:t> Canadian Education Fair, Qingdao, March 2013</a:t>
            </a:r>
          </a:p>
          <a:p>
            <a:pPr>
              <a:buFont typeface="Arial" pitchFamily="34" charset="0"/>
              <a:buChar char="•"/>
            </a:pPr>
            <a:endParaRPr lang="en-US" sz="2000" dirty="0" smtClean="0">
              <a:solidFill>
                <a:schemeClr val="bg1"/>
              </a:solidFill>
            </a:endParaRPr>
          </a:p>
          <a:p>
            <a:pPr>
              <a:buFont typeface="Arial" pitchFamily="34" charset="0"/>
              <a:buChar char="•"/>
            </a:pPr>
            <a:r>
              <a:rPr lang="en-US" sz="2000" dirty="0" smtClean="0">
                <a:solidFill>
                  <a:schemeClr val="bg1"/>
                </a:solidFill>
              </a:rPr>
              <a:t> Vocational education market reports commissioned by Beijing and Shanghai</a:t>
            </a:r>
          </a:p>
          <a:p>
            <a:pPr>
              <a:buFont typeface="Arial" pitchFamily="34" charset="0"/>
              <a:buChar char="•"/>
            </a:pPr>
            <a:endParaRPr lang="en-US" sz="2000" dirty="0">
              <a:solidFill>
                <a:schemeClr val="bg1"/>
              </a:solidFill>
            </a:endParaRPr>
          </a:p>
          <a:p>
            <a:r>
              <a:rPr lang="en-US" sz="2000" dirty="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canada.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6286500"/>
            <a:ext cx="771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cmec.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7313" y="6143625"/>
            <a:ext cx="8667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feuille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063" y="-142875"/>
            <a:ext cx="3143251"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feuille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2250" y="500063"/>
            <a:ext cx="33813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descr="feuille3.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0313" y="4786313"/>
            <a:ext cx="18669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5188" y="696913"/>
            <a:ext cx="41116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9"/>
          <p:cNvSpPr txBox="1">
            <a:spLocks noChangeArrowheads="1"/>
          </p:cNvSpPr>
          <p:nvPr/>
        </p:nvSpPr>
        <p:spPr bwMode="auto">
          <a:xfrm>
            <a:off x="817564" y="3424148"/>
            <a:ext cx="76596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CA" sz="2400" b="1" dirty="0" smtClean="0">
                <a:solidFill>
                  <a:srgbClr val="FFFFFF"/>
                </a:solidFill>
              </a:rPr>
              <a:t>www.international.gc.ca/education/events-evenements/index.aspx</a:t>
            </a:r>
          </a:p>
          <a:p>
            <a:pPr algn="ctr" eaLnBrk="1" hangingPunct="1"/>
            <a:endParaRPr lang="fr-CA" sz="2400" b="1" dirty="0" smtClean="0">
              <a:solidFill>
                <a:srgbClr val="FFFFFF"/>
              </a:solidFill>
            </a:endParaRPr>
          </a:p>
        </p:txBody>
      </p:sp>
      <p:sp>
        <p:nvSpPr>
          <p:cNvPr id="28681" name="Text Box 9"/>
          <p:cNvSpPr txBox="1">
            <a:spLocks noChangeArrowheads="1"/>
          </p:cNvSpPr>
          <p:nvPr/>
        </p:nvSpPr>
        <p:spPr bwMode="auto">
          <a:xfrm>
            <a:off x="1790700" y="4535895"/>
            <a:ext cx="594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CA" sz="2400" b="1" dirty="0">
                <a:solidFill>
                  <a:srgbClr val="FFFFFF"/>
                </a:solidFill>
              </a:rPr>
              <a:t>www.tradecommissioner.gc.ca</a:t>
            </a:r>
          </a:p>
        </p:txBody>
      </p:sp>
      <p:sp>
        <p:nvSpPr>
          <p:cNvPr id="28682" name="Text Box 9"/>
          <p:cNvSpPr txBox="1">
            <a:spLocks noChangeArrowheads="1"/>
          </p:cNvSpPr>
          <p:nvPr/>
        </p:nvSpPr>
        <p:spPr bwMode="auto">
          <a:xfrm>
            <a:off x="817563" y="5199743"/>
            <a:ext cx="7659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CA" sz="2400" b="1" dirty="0">
                <a:solidFill>
                  <a:srgbClr val="FFFFFF"/>
                </a:solidFill>
              </a:rPr>
              <a:t>Beijing.educationcanadachina@international.gc.ca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8200" y="550068"/>
            <a:ext cx="7789863" cy="6003382"/>
            <a:chOff x="838200" y="550068"/>
            <a:chExt cx="7789863" cy="6003382"/>
          </a:xfrm>
        </p:grpSpPr>
        <p:sp>
          <p:nvSpPr>
            <p:cNvPr id="8194" name="TextBox 31"/>
            <p:cNvSpPr txBox="1">
              <a:spLocks noChangeArrowheads="1"/>
            </p:cNvSpPr>
            <p:nvPr/>
          </p:nvSpPr>
          <p:spPr bwMode="auto">
            <a:xfrm>
              <a:off x="2800350" y="550068"/>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CN" sz="2800" b="1" dirty="0" smtClean="0">
                  <a:solidFill>
                    <a:schemeClr val="bg1"/>
                  </a:solidFill>
                </a:rPr>
                <a:t>TCS Offices </a:t>
              </a:r>
              <a:r>
                <a:rPr lang="en-US" altLang="zh-CN" sz="2800" b="1" dirty="0">
                  <a:solidFill>
                    <a:schemeClr val="bg1"/>
                  </a:solidFill>
                </a:rPr>
                <a:t>in China</a:t>
              </a:r>
              <a:endParaRPr lang="en-CA" sz="2800" dirty="0">
                <a:solidFill>
                  <a:schemeClr val="bg1"/>
                </a:solidFill>
              </a:endParaRPr>
            </a:p>
          </p:txBody>
        </p:sp>
        <p:pic>
          <p:nvPicPr>
            <p:cNvPr id="8195" name="Picture 4" descr="Yellowmap"/>
            <p:cNvPicPr>
              <a:picLocks noChangeAspect="1" noChangeArrowheads="1"/>
            </p:cNvPicPr>
            <p:nvPr/>
          </p:nvPicPr>
          <p:blipFill>
            <a:blip r:embed="rId3"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838200" y="1219200"/>
              <a:ext cx="7094538"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maple-leaf"/>
            <p:cNvPicPr>
              <a:picLocks noChangeAspect="1" noChangeArrowheads="1"/>
            </p:cNvPicPr>
            <p:nvPr/>
          </p:nvPicPr>
          <p:blipFill>
            <a:blip r:embed="rId4"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5668963" y="2847975"/>
              <a:ext cx="6588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p:cNvSpPr txBox="1">
              <a:spLocks noChangeArrowheads="1"/>
            </p:cNvSpPr>
            <p:nvPr/>
          </p:nvSpPr>
          <p:spPr bwMode="auto">
            <a:xfrm>
              <a:off x="5248274" y="2559844"/>
              <a:ext cx="119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2000" b="1" dirty="0">
                  <a:solidFill>
                    <a:schemeClr val="bg1"/>
                  </a:solidFill>
                  <a:latin typeface="Verdana" pitchFamily="34" charset="0"/>
                  <a:ea typeface="ＭＳ Ｐゴシック" pitchFamily="34" charset="-128"/>
                </a:rPr>
                <a:t>Beijing</a:t>
              </a:r>
            </a:p>
          </p:txBody>
        </p:sp>
        <p:pic>
          <p:nvPicPr>
            <p:cNvPr id="8198" name="Picture 8" descr="maple-leaf"/>
            <p:cNvPicPr>
              <a:picLocks noChangeAspect="1" noChangeArrowheads="1"/>
            </p:cNvPicPr>
            <p:nvPr/>
          </p:nvPicPr>
          <p:blipFill>
            <a:blip r:embed="rId4"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6715124" y="4173538"/>
              <a:ext cx="523999" cy="37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maple-leaf"/>
            <p:cNvPicPr>
              <a:picLocks noChangeAspect="1" noChangeArrowheads="1"/>
            </p:cNvPicPr>
            <p:nvPr/>
          </p:nvPicPr>
          <p:blipFill>
            <a:blip r:embed="rId4"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4664536" y="4335736"/>
              <a:ext cx="4730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maple-leaf"/>
            <p:cNvPicPr>
              <a:picLocks noChangeAspect="1" noChangeArrowheads="1"/>
            </p:cNvPicPr>
            <p:nvPr/>
          </p:nvPicPr>
          <p:blipFill>
            <a:blip r:embed="rId4"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5685178" y="5237764"/>
              <a:ext cx="4714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maple-leaf"/>
            <p:cNvPicPr>
              <a:picLocks noChangeAspect="1" noChangeArrowheads="1"/>
            </p:cNvPicPr>
            <p:nvPr/>
          </p:nvPicPr>
          <p:blipFill>
            <a:blip r:embed="rId4"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5702300" y="5467350"/>
              <a:ext cx="471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2"/>
            <p:cNvSpPr txBox="1">
              <a:spLocks noChangeArrowheads="1"/>
            </p:cNvSpPr>
            <p:nvPr/>
          </p:nvSpPr>
          <p:spPr bwMode="auto">
            <a:xfrm>
              <a:off x="3963988" y="4656198"/>
              <a:ext cx="2051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2000" b="1" dirty="0">
                  <a:solidFill>
                    <a:schemeClr val="bg1"/>
                  </a:solidFill>
                  <a:latin typeface="Verdana" pitchFamily="34" charset="0"/>
                  <a:ea typeface="ＭＳ Ｐゴシック" pitchFamily="34" charset="-128"/>
                </a:rPr>
                <a:t>Chongqing</a:t>
              </a:r>
            </a:p>
          </p:txBody>
        </p:sp>
        <p:sp>
          <p:nvSpPr>
            <p:cNvPr id="8203" name="Text Box 13"/>
            <p:cNvSpPr txBox="1">
              <a:spLocks noChangeArrowheads="1"/>
            </p:cNvSpPr>
            <p:nvPr/>
          </p:nvSpPr>
          <p:spPr bwMode="auto">
            <a:xfrm>
              <a:off x="4013880" y="5198725"/>
              <a:ext cx="2051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2000" b="1" dirty="0">
                  <a:solidFill>
                    <a:schemeClr val="bg1"/>
                  </a:solidFill>
                  <a:latin typeface="Verdana" pitchFamily="34" charset="0"/>
                  <a:ea typeface="ＭＳ Ｐゴシック" pitchFamily="34" charset="-128"/>
                </a:rPr>
                <a:t>Guangzhou</a:t>
              </a:r>
            </a:p>
          </p:txBody>
        </p:sp>
        <p:sp>
          <p:nvSpPr>
            <p:cNvPr id="8204" name="Text Box 14"/>
            <p:cNvSpPr txBox="1">
              <a:spLocks noChangeArrowheads="1"/>
            </p:cNvSpPr>
            <p:nvPr/>
          </p:nvSpPr>
          <p:spPr bwMode="auto">
            <a:xfrm>
              <a:off x="5562600" y="5715000"/>
              <a:ext cx="2051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2000" b="1" dirty="0">
                  <a:solidFill>
                    <a:schemeClr val="bg1"/>
                  </a:solidFill>
                  <a:latin typeface="Verdana" pitchFamily="34" charset="0"/>
                  <a:ea typeface="ＭＳ Ｐゴシック" pitchFamily="34" charset="-128"/>
                </a:rPr>
                <a:t>Hong Kong</a:t>
              </a:r>
            </a:p>
          </p:txBody>
        </p:sp>
        <p:sp>
          <p:nvSpPr>
            <p:cNvPr id="8205" name="Text Box 15"/>
            <p:cNvSpPr txBox="1">
              <a:spLocks noChangeArrowheads="1"/>
            </p:cNvSpPr>
            <p:nvPr/>
          </p:nvSpPr>
          <p:spPr bwMode="auto">
            <a:xfrm>
              <a:off x="7064375" y="4256088"/>
              <a:ext cx="1563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2000" b="1" dirty="0">
                  <a:solidFill>
                    <a:schemeClr val="bg1"/>
                  </a:solidFill>
                  <a:latin typeface="Verdana" pitchFamily="34" charset="0"/>
                  <a:ea typeface="ＭＳ Ｐゴシック" pitchFamily="34" charset="-128"/>
                </a:rPr>
                <a:t>Shanghai</a:t>
              </a:r>
            </a:p>
          </p:txBody>
        </p:sp>
        <p:pic>
          <p:nvPicPr>
            <p:cNvPr id="8206" name="Picture 16" descr="maple-leaf"/>
            <p:cNvPicPr>
              <a:picLocks noChangeAspect="1" noChangeArrowheads="1"/>
            </p:cNvPicPr>
            <p:nvPr/>
          </p:nvPicPr>
          <p:blipFill>
            <a:blip r:embed="rId4"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6442074" y="4072153"/>
              <a:ext cx="312057" cy="21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descr="maple-leaf"/>
            <p:cNvPicPr>
              <a:picLocks noChangeAspect="1" noChangeArrowheads="1"/>
            </p:cNvPicPr>
            <p:nvPr/>
          </p:nvPicPr>
          <p:blipFill>
            <a:blip r:embed="rId4"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6064930" y="5435380"/>
              <a:ext cx="284162" cy="20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descr="maple-leaf"/>
            <p:cNvPicPr>
              <a:picLocks noChangeAspect="1" noChangeArrowheads="1"/>
            </p:cNvPicPr>
            <p:nvPr/>
          </p:nvPicPr>
          <p:blipFill>
            <a:blip r:embed="rId4"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6638926" y="2960914"/>
              <a:ext cx="356168" cy="25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9" descr="maple-leaf"/>
            <p:cNvPicPr>
              <a:picLocks noChangeAspect="1" noChangeArrowheads="1"/>
            </p:cNvPicPr>
            <p:nvPr/>
          </p:nvPicPr>
          <p:blipFill>
            <a:blip r:embed="rId4"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6559551" y="3397612"/>
              <a:ext cx="349250" cy="24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20" descr="maple-leaf"/>
            <p:cNvPicPr>
              <a:picLocks noChangeAspect="1" noChangeArrowheads="1"/>
            </p:cNvPicPr>
            <p:nvPr/>
          </p:nvPicPr>
          <p:blipFill>
            <a:blip r:embed="rId4"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5829186" y="4377983"/>
              <a:ext cx="287846" cy="21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 Box 21"/>
            <p:cNvSpPr txBox="1">
              <a:spLocks noChangeArrowheads="1"/>
            </p:cNvSpPr>
            <p:nvPr/>
          </p:nvSpPr>
          <p:spPr bwMode="auto">
            <a:xfrm>
              <a:off x="7086600" y="2743200"/>
              <a:ext cx="15414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1600" b="1" dirty="0">
                  <a:solidFill>
                    <a:schemeClr val="bg1"/>
                  </a:solidFill>
                  <a:latin typeface="Verdana" pitchFamily="34" charset="0"/>
                  <a:ea typeface="ＭＳ Ｐゴシック" pitchFamily="34" charset="-128"/>
                </a:rPr>
                <a:t>Shenyang</a:t>
              </a:r>
            </a:p>
          </p:txBody>
        </p:sp>
        <p:sp>
          <p:nvSpPr>
            <p:cNvPr id="8212" name="Text Box 22"/>
            <p:cNvSpPr txBox="1">
              <a:spLocks noChangeArrowheads="1"/>
            </p:cNvSpPr>
            <p:nvPr/>
          </p:nvSpPr>
          <p:spPr bwMode="auto">
            <a:xfrm>
              <a:off x="6326188" y="5449888"/>
              <a:ext cx="1539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1600" b="1" dirty="0">
                  <a:solidFill>
                    <a:schemeClr val="bg1"/>
                  </a:solidFill>
                  <a:latin typeface="Verdana" pitchFamily="34" charset="0"/>
                  <a:ea typeface="ＭＳ Ｐゴシック" pitchFamily="34" charset="-128"/>
                </a:rPr>
                <a:t>Shenzhen</a:t>
              </a:r>
            </a:p>
          </p:txBody>
        </p:sp>
        <p:sp>
          <p:nvSpPr>
            <p:cNvPr id="8213" name="Text Box 23"/>
            <p:cNvSpPr txBox="1">
              <a:spLocks noChangeArrowheads="1"/>
            </p:cNvSpPr>
            <p:nvPr/>
          </p:nvSpPr>
          <p:spPr bwMode="auto">
            <a:xfrm>
              <a:off x="6705600" y="3810000"/>
              <a:ext cx="1539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1600" b="1" dirty="0">
                  <a:solidFill>
                    <a:schemeClr val="bg1"/>
                  </a:solidFill>
                  <a:latin typeface="Verdana" pitchFamily="34" charset="0"/>
                  <a:ea typeface="ＭＳ Ｐゴシック" pitchFamily="34" charset="-128"/>
                </a:rPr>
                <a:t>Nanjing</a:t>
              </a:r>
            </a:p>
          </p:txBody>
        </p:sp>
        <p:sp>
          <p:nvSpPr>
            <p:cNvPr id="8214" name="Text Box 24"/>
            <p:cNvSpPr txBox="1">
              <a:spLocks noChangeArrowheads="1"/>
            </p:cNvSpPr>
            <p:nvPr/>
          </p:nvSpPr>
          <p:spPr bwMode="auto">
            <a:xfrm>
              <a:off x="6967538" y="3328988"/>
              <a:ext cx="15414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1600" b="1" dirty="0">
                  <a:solidFill>
                    <a:schemeClr val="bg1"/>
                  </a:solidFill>
                  <a:latin typeface="Verdana" pitchFamily="34" charset="0"/>
                  <a:ea typeface="ＭＳ Ｐゴシック" pitchFamily="34" charset="-128"/>
                </a:rPr>
                <a:t>Qingdao</a:t>
              </a:r>
            </a:p>
          </p:txBody>
        </p:sp>
        <p:sp>
          <p:nvSpPr>
            <p:cNvPr id="8215" name="Text Box 25"/>
            <p:cNvSpPr txBox="1">
              <a:spLocks noChangeArrowheads="1"/>
            </p:cNvSpPr>
            <p:nvPr/>
          </p:nvSpPr>
          <p:spPr bwMode="auto">
            <a:xfrm>
              <a:off x="5160963" y="4072153"/>
              <a:ext cx="1344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1600" b="1" dirty="0">
                  <a:solidFill>
                    <a:schemeClr val="bg1"/>
                  </a:solidFill>
                  <a:latin typeface="Verdana" pitchFamily="34" charset="0"/>
                  <a:ea typeface="ＭＳ Ｐゴシック" pitchFamily="34" charset="-128"/>
                </a:rPr>
                <a:t>Wuhan</a:t>
              </a:r>
            </a:p>
          </p:txBody>
        </p:sp>
        <p:pic>
          <p:nvPicPr>
            <p:cNvPr id="8216" name="Picture 26" descr="maple-leaf"/>
            <p:cNvPicPr>
              <a:picLocks noChangeAspect="1" noChangeArrowheads="1"/>
            </p:cNvPicPr>
            <p:nvPr/>
          </p:nvPicPr>
          <p:blipFill>
            <a:blip r:embed="rId4" cstate="print">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bwMode="auto">
            <a:xfrm>
              <a:off x="4370788" y="4398623"/>
              <a:ext cx="293748" cy="20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Text Box 27"/>
            <p:cNvSpPr txBox="1">
              <a:spLocks noChangeArrowheads="1"/>
            </p:cNvSpPr>
            <p:nvPr/>
          </p:nvSpPr>
          <p:spPr bwMode="auto">
            <a:xfrm>
              <a:off x="3148013" y="4178181"/>
              <a:ext cx="1539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1600" b="1" dirty="0">
                  <a:solidFill>
                    <a:schemeClr val="bg1"/>
                  </a:solidFill>
                  <a:latin typeface="Verdana" pitchFamily="34" charset="0"/>
                  <a:ea typeface="ＭＳ Ｐゴシック" pitchFamily="34" charset="-128"/>
                </a:rPr>
                <a:t>Chengdu</a:t>
              </a:r>
            </a:p>
          </p:txBody>
        </p:sp>
        <p:sp>
          <p:nvSpPr>
            <p:cNvPr id="26" name="Text Box 7"/>
            <p:cNvSpPr txBox="1">
              <a:spLocks noChangeArrowheads="1"/>
            </p:cNvSpPr>
            <p:nvPr/>
          </p:nvSpPr>
          <p:spPr bwMode="auto">
            <a:xfrm>
              <a:off x="4013880" y="1761504"/>
              <a:ext cx="1704974" cy="83099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1200" b="1" dirty="0" smtClean="0">
                  <a:solidFill>
                    <a:schemeClr val="bg1"/>
                  </a:solidFill>
                  <a:latin typeface="Verdana" pitchFamily="34" charset="0"/>
                  <a:ea typeface="ＭＳ Ｐゴシック" pitchFamily="34" charset="-128"/>
                </a:rPr>
                <a:t>Ken Wong</a:t>
              </a:r>
            </a:p>
            <a:p>
              <a:pPr eaLnBrk="1" hangingPunct="1">
                <a:spcBef>
                  <a:spcPct val="50000"/>
                </a:spcBef>
              </a:pPr>
              <a:r>
                <a:rPr lang="en-US" altLang="zh-CN" sz="1200" b="1" dirty="0" smtClean="0">
                  <a:solidFill>
                    <a:schemeClr val="bg1"/>
                  </a:solidFill>
                  <a:latin typeface="Verdana" pitchFamily="34" charset="0"/>
                  <a:ea typeface="ＭＳ Ｐゴシック" pitchFamily="34" charset="-128"/>
                </a:rPr>
                <a:t>Calvin Zhang</a:t>
              </a:r>
            </a:p>
            <a:p>
              <a:pPr eaLnBrk="1" hangingPunct="1">
                <a:spcBef>
                  <a:spcPct val="50000"/>
                </a:spcBef>
              </a:pPr>
              <a:r>
                <a:rPr lang="en-US" altLang="zh-CN" sz="1200" b="1" dirty="0" smtClean="0">
                  <a:solidFill>
                    <a:schemeClr val="bg1"/>
                  </a:solidFill>
                  <a:latin typeface="Verdana" pitchFamily="34" charset="0"/>
                  <a:ea typeface="ＭＳ Ｐゴシック" pitchFamily="34" charset="-128"/>
                </a:rPr>
                <a:t>Fay Ding</a:t>
              </a:r>
              <a:endParaRPr lang="en-CA" altLang="zh-CN" sz="1200" b="1" dirty="0">
                <a:solidFill>
                  <a:schemeClr val="bg1"/>
                </a:solidFill>
                <a:latin typeface="Verdana" pitchFamily="34" charset="0"/>
                <a:ea typeface="ＭＳ Ｐゴシック" pitchFamily="34" charset="-128"/>
              </a:endParaRPr>
            </a:p>
          </p:txBody>
        </p:sp>
        <p:sp>
          <p:nvSpPr>
            <p:cNvPr id="27" name="Text Box 7"/>
            <p:cNvSpPr txBox="1">
              <a:spLocks noChangeArrowheads="1"/>
            </p:cNvSpPr>
            <p:nvPr/>
          </p:nvSpPr>
          <p:spPr bwMode="auto">
            <a:xfrm>
              <a:off x="7064375" y="4656198"/>
              <a:ext cx="1444625" cy="55399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zh-CN" sz="1200" b="1" dirty="0" smtClean="0">
                  <a:solidFill>
                    <a:schemeClr val="bg1"/>
                  </a:solidFill>
                  <a:latin typeface="Verdana" pitchFamily="34" charset="0"/>
                  <a:ea typeface="ＭＳ Ｐゴシック" pitchFamily="34" charset="-128"/>
                </a:rPr>
                <a:t>Vance </a:t>
              </a:r>
              <a:r>
                <a:rPr lang="en-US" altLang="zh-CN" sz="1200" b="1" dirty="0" err="1" smtClean="0">
                  <a:solidFill>
                    <a:schemeClr val="bg1"/>
                  </a:solidFill>
                  <a:latin typeface="Verdana" pitchFamily="34" charset="0"/>
                  <a:ea typeface="ＭＳ Ｐゴシック" pitchFamily="34" charset="-128"/>
                </a:rPr>
                <a:t>McEvoy</a:t>
              </a:r>
              <a:endParaRPr lang="en-US" altLang="zh-CN" sz="1200" b="1" dirty="0" smtClean="0">
                <a:solidFill>
                  <a:schemeClr val="bg1"/>
                </a:solidFill>
                <a:latin typeface="Verdana" pitchFamily="34" charset="0"/>
                <a:ea typeface="ＭＳ Ｐゴシック" pitchFamily="34" charset="-128"/>
              </a:endParaRPr>
            </a:p>
            <a:p>
              <a:pPr eaLnBrk="1" hangingPunct="1">
                <a:spcBef>
                  <a:spcPct val="50000"/>
                </a:spcBef>
              </a:pPr>
              <a:r>
                <a:rPr lang="en-US" altLang="zh-CN" sz="1200" b="1" dirty="0" smtClean="0">
                  <a:solidFill>
                    <a:schemeClr val="bg1"/>
                  </a:solidFill>
                  <a:latin typeface="Verdana" pitchFamily="34" charset="0"/>
                  <a:ea typeface="ＭＳ Ｐゴシック" pitchFamily="34" charset="-128"/>
                </a:rPr>
                <a:t>Claire Zhang</a:t>
              </a:r>
              <a:endParaRPr lang="en-CA" altLang="zh-CN" sz="1200" b="1" dirty="0">
                <a:solidFill>
                  <a:schemeClr val="bg1"/>
                </a:solidFill>
                <a:latin typeface="Verdana" pitchFamily="34" charset="0"/>
                <a:ea typeface="ＭＳ Ｐゴシック" pitchFamily="34" charset="-128"/>
              </a:endParaRPr>
            </a:p>
          </p:txBody>
        </p:sp>
        <p:sp>
          <p:nvSpPr>
            <p:cNvPr id="28" name="Text Box 7"/>
            <p:cNvSpPr txBox="1">
              <a:spLocks noChangeArrowheads="1"/>
            </p:cNvSpPr>
            <p:nvPr/>
          </p:nvSpPr>
          <p:spPr bwMode="auto">
            <a:xfrm>
              <a:off x="4052667" y="5814786"/>
              <a:ext cx="1371826" cy="73866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zh-CN" sz="1200" b="1" dirty="0" smtClean="0">
                  <a:solidFill>
                    <a:schemeClr val="bg1"/>
                  </a:solidFill>
                  <a:latin typeface="Verdana" pitchFamily="34" charset="0"/>
                  <a:ea typeface="ＭＳ Ｐゴシック" pitchFamily="34" charset="-128"/>
                </a:rPr>
                <a:t>Jean-</a:t>
              </a:r>
              <a:r>
                <a:rPr lang="en-US" altLang="zh-CN" sz="1200" b="1" dirty="0" err="1" smtClean="0">
                  <a:solidFill>
                    <a:schemeClr val="bg1"/>
                  </a:solidFill>
                  <a:latin typeface="Verdana" pitchFamily="34" charset="0"/>
                  <a:ea typeface="ＭＳ Ｐゴシック" pitchFamily="34" charset="-128"/>
                </a:rPr>
                <a:t>Philipe</a:t>
              </a:r>
              <a:r>
                <a:rPr lang="en-US" altLang="zh-CN" sz="1200" b="1" dirty="0" smtClean="0">
                  <a:solidFill>
                    <a:schemeClr val="bg1"/>
                  </a:solidFill>
                  <a:latin typeface="Verdana" pitchFamily="34" charset="0"/>
                  <a:ea typeface="ＭＳ Ｐゴシック" pitchFamily="34" charset="-128"/>
                </a:rPr>
                <a:t> </a:t>
              </a:r>
              <a:r>
                <a:rPr lang="en-US" altLang="zh-CN" sz="1200" b="1" dirty="0" err="1" smtClean="0">
                  <a:solidFill>
                    <a:schemeClr val="bg1"/>
                  </a:solidFill>
                  <a:latin typeface="Verdana" pitchFamily="34" charset="0"/>
                  <a:ea typeface="ＭＳ Ｐゴシック" pitchFamily="34" charset="-128"/>
                </a:rPr>
                <a:t>Davignon</a:t>
              </a:r>
              <a:endParaRPr lang="en-US" altLang="zh-CN" sz="1200" b="1" dirty="0" smtClean="0">
                <a:solidFill>
                  <a:schemeClr val="bg1"/>
                </a:solidFill>
                <a:latin typeface="Verdana" pitchFamily="34" charset="0"/>
                <a:ea typeface="ＭＳ Ｐゴシック" pitchFamily="34" charset="-128"/>
              </a:endParaRPr>
            </a:p>
            <a:p>
              <a:pPr eaLnBrk="1" hangingPunct="1">
                <a:spcBef>
                  <a:spcPct val="50000"/>
                </a:spcBef>
              </a:pPr>
              <a:r>
                <a:rPr lang="en-US" altLang="zh-CN" sz="1200" b="1" dirty="0" smtClean="0">
                  <a:solidFill>
                    <a:schemeClr val="bg1"/>
                  </a:solidFill>
                  <a:latin typeface="Verdana" pitchFamily="34" charset="0"/>
                  <a:ea typeface="ＭＳ Ｐゴシック" pitchFamily="34" charset="-128"/>
                </a:rPr>
                <a:t>Connie Li</a:t>
              </a:r>
              <a:endParaRPr lang="en-CA" altLang="zh-CN" sz="1200" b="1" dirty="0">
                <a:solidFill>
                  <a:schemeClr val="bg1"/>
                </a:solidFill>
                <a:latin typeface="Verdana" pitchFamily="34" charset="0"/>
                <a:ea typeface="ＭＳ Ｐゴシック" pitchFamily="34" charset="-128"/>
              </a:endParaRPr>
            </a:p>
          </p:txBody>
        </p:sp>
        <p:sp>
          <p:nvSpPr>
            <p:cNvPr id="29" name="Text Box 7"/>
            <p:cNvSpPr txBox="1">
              <a:spLocks noChangeArrowheads="1"/>
            </p:cNvSpPr>
            <p:nvPr/>
          </p:nvSpPr>
          <p:spPr bwMode="auto">
            <a:xfrm>
              <a:off x="2565627" y="4997010"/>
              <a:ext cx="1193800" cy="55399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CA" altLang="zh-CN" sz="1200" b="1" dirty="0" smtClean="0">
                  <a:solidFill>
                    <a:schemeClr val="bg1"/>
                  </a:solidFill>
                  <a:latin typeface="Verdana" pitchFamily="34" charset="0"/>
                  <a:ea typeface="ＭＳ Ｐゴシック" pitchFamily="34" charset="-128"/>
                </a:rPr>
                <a:t>Keith Kan</a:t>
              </a:r>
            </a:p>
            <a:p>
              <a:pPr eaLnBrk="1" hangingPunct="1">
                <a:spcBef>
                  <a:spcPct val="50000"/>
                </a:spcBef>
              </a:pPr>
              <a:r>
                <a:rPr lang="en-US" altLang="zh-CN" sz="1200" b="1" dirty="0" smtClean="0">
                  <a:solidFill>
                    <a:schemeClr val="bg1"/>
                  </a:solidFill>
                  <a:latin typeface="Verdana" pitchFamily="34" charset="0"/>
                  <a:ea typeface="ＭＳ Ｐゴシック" pitchFamily="34" charset="-128"/>
                </a:rPr>
                <a:t>Peter Liao</a:t>
              </a:r>
              <a:endParaRPr lang="en-CA" altLang="zh-CN" sz="1200" b="1" dirty="0">
                <a:solidFill>
                  <a:schemeClr val="bg1"/>
                </a:solidFill>
                <a:latin typeface="Verdana" pitchFamily="34" charset="0"/>
                <a:ea typeface="ＭＳ Ｐゴシック" pitchFamily="34" charset="-128"/>
              </a:endParaRPr>
            </a:p>
          </p:txBody>
        </p:sp>
        <p:sp>
          <p:nvSpPr>
            <p:cNvPr id="30" name="Text Box 7"/>
            <p:cNvSpPr txBox="1">
              <a:spLocks noChangeArrowheads="1"/>
            </p:cNvSpPr>
            <p:nvPr/>
          </p:nvSpPr>
          <p:spPr bwMode="auto">
            <a:xfrm>
              <a:off x="6015065" y="6111481"/>
              <a:ext cx="1460472" cy="2769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zh-CN" sz="1200" b="1" dirty="0" smtClean="0">
                  <a:solidFill>
                    <a:schemeClr val="bg1"/>
                  </a:solidFill>
                  <a:latin typeface="Verdana" pitchFamily="34" charset="0"/>
                  <a:ea typeface="ＭＳ Ｐゴシック" pitchFamily="34" charset="-128"/>
                </a:rPr>
                <a:t>Jaclyn Chan</a:t>
              </a:r>
              <a:endParaRPr lang="en-CA" altLang="zh-CN" sz="1200" b="1" dirty="0">
                <a:solidFill>
                  <a:schemeClr val="bg1"/>
                </a:solidFill>
                <a:latin typeface="Verdana" pitchFamily="34" charset="0"/>
                <a:ea typeface="ＭＳ Ｐゴシック" pitchFamily="34" charset="-128"/>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uille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4572000"/>
            <a:ext cx="2876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euill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138" y="142875"/>
            <a:ext cx="21145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68350" y="1836738"/>
            <a:ext cx="7494588" cy="327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63"/>
              </a:lnSpc>
              <a:spcAft>
                <a:spcPts val="1800"/>
              </a:spcAft>
              <a:buFont typeface="Arial" pitchFamily="34" charset="0"/>
              <a:buChar char="•"/>
            </a:pPr>
            <a:r>
              <a:rPr lang="en-US" altLang="zh-CN" sz="2400" dirty="0" smtClean="0">
                <a:solidFill>
                  <a:srgbClr val="FFFFFF"/>
                </a:solidFill>
              </a:rPr>
              <a:t>Prime Minister’s visit</a:t>
            </a:r>
          </a:p>
          <a:p>
            <a:pPr eaLnBrk="1" hangingPunct="1">
              <a:lnSpc>
                <a:spcPts val="2163"/>
              </a:lnSpc>
              <a:spcAft>
                <a:spcPts val="1800"/>
              </a:spcAft>
              <a:buFont typeface="Arial" pitchFamily="34" charset="0"/>
              <a:buChar char="•"/>
            </a:pPr>
            <a:r>
              <a:rPr lang="en-US" altLang="zh-CN" sz="2400" dirty="0" smtClean="0">
                <a:solidFill>
                  <a:srgbClr val="FFFFFF"/>
                </a:solidFill>
              </a:rPr>
              <a:t>Joint Statement on Education Collaboration signed by CMEC and MOE</a:t>
            </a:r>
            <a:endParaRPr lang="en-US" altLang="zh-CN" sz="2400" dirty="0">
              <a:solidFill>
                <a:srgbClr val="FFFFFF"/>
              </a:solidFill>
            </a:endParaRPr>
          </a:p>
          <a:p>
            <a:pPr eaLnBrk="1" hangingPunct="1">
              <a:lnSpc>
                <a:spcPts val="2163"/>
              </a:lnSpc>
              <a:spcAft>
                <a:spcPts val="1800"/>
              </a:spcAft>
              <a:buFont typeface="Arial" pitchFamily="34" charset="0"/>
              <a:buChar char="•"/>
            </a:pPr>
            <a:r>
              <a:rPr lang="en-US" altLang="zh-CN" sz="2400" dirty="0" smtClean="0">
                <a:solidFill>
                  <a:srgbClr val="FFFFFF"/>
                </a:solidFill>
              </a:rPr>
              <a:t>Increasing number of new clients and services delivered by the TCS </a:t>
            </a:r>
          </a:p>
          <a:p>
            <a:pPr eaLnBrk="1" hangingPunct="1">
              <a:lnSpc>
                <a:spcPts val="2163"/>
              </a:lnSpc>
              <a:spcAft>
                <a:spcPts val="1800"/>
              </a:spcAft>
              <a:buFont typeface="Arial" pitchFamily="34" charset="0"/>
              <a:buChar char="•"/>
            </a:pPr>
            <a:r>
              <a:rPr lang="en-US" altLang="zh-CN" sz="2400" dirty="0" smtClean="0">
                <a:solidFill>
                  <a:srgbClr val="FFFFFF"/>
                </a:solidFill>
              </a:rPr>
              <a:t>Canada Pavilion at China Education Expo 2011: largest ever in CEE’s record</a:t>
            </a:r>
            <a:endParaRPr lang="en-CA" sz="2400" dirty="0">
              <a:solidFill>
                <a:srgbClr val="FFFFFF"/>
              </a:solidFill>
            </a:endParaRPr>
          </a:p>
          <a:p>
            <a:pPr eaLnBrk="1" hangingPunct="1">
              <a:lnSpc>
                <a:spcPts val="2163"/>
              </a:lnSpc>
              <a:spcAft>
                <a:spcPts val="1800"/>
              </a:spcAft>
            </a:pPr>
            <a:endParaRPr lang="zh-CN" altLang="en-US" sz="2400" dirty="0">
              <a:solidFill>
                <a:srgbClr val="FFFFFF"/>
              </a:solidFill>
            </a:endParaRPr>
          </a:p>
        </p:txBody>
      </p:sp>
      <p:sp>
        <p:nvSpPr>
          <p:cNvPr id="9221" name="TextBox 11"/>
          <p:cNvSpPr txBox="1">
            <a:spLocks noChangeArrowheads="1"/>
          </p:cNvSpPr>
          <p:nvPr/>
        </p:nvSpPr>
        <p:spPr bwMode="auto">
          <a:xfrm>
            <a:off x="2049463" y="825500"/>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CN" sz="2800" b="1">
                <a:solidFill>
                  <a:schemeClr val="bg1"/>
                </a:solidFill>
              </a:rPr>
              <a:t>Canadian Interest in China</a:t>
            </a:r>
            <a:endParaRPr lang="en-CA"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uille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4572000"/>
            <a:ext cx="2876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euill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138" y="142875"/>
            <a:ext cx="21145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44499" y="2181225"/>
            <a:ext cx="8355013" cy="19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63"/>
              </a:lnSpc>
              <a:spcAft>
                <a:spcPts val="1800"/>
              </a:spcAft>
              <a:buFont typeface="Arial" pitchFamily="34" charset="0"/>
              <a:buChar char="•"/>
            </a:pPr>
            <a:r>
              <a:rPr lang="en-US" altLang="zh-CN" sz="2400" dirty="0">
                <a:solidFill>
                  <a:srgbClr val="FFFFFF"/>
                </a:solidFill>
              </a:rPr>
              <a:t>Canada’s second largest trading partner after USA.</a:t>
            </a:r>
          </a:p>
          <a:p>
            <a:pPr eaLnBrk="1" hangingPunct="1">
              <a:lnSpc>
                <a:spcPts val="2163"/>
              </a:lnSpc>
              <a:spcAft>
                <a:spcPts val="1800"/>
              </a:spcAft>
              <a:buFont typeface="Arial" pitchFamily="34" charset="0"/>
              <a:buChar char="•"/>
            </a:pPr>
            <a:r>
              <a:rPr lang="en-US" altLang="zh-CN" sz="2400" dirty="0">
                <a:solidFill>
                  <a:schemeClr val="bg1"/>
                </a:solidFill>
              </a:rPr>
              <a:t>In </a:t>
            </a:r>
            <a:r>
              <a:rPr lang="en-US" altLang="zh-CN" sz="2400" dirty="0" smtClean="0">
                <a:solidFill>
                  <a:schemeClr val="bg1"/>
                </a:solidFill>
              </a:rPr>
              <a:t>2011, </a:t>
            </a:r>
            <a:r>
              <a:rPr lang="en-US" altLang="zh-CN" sz="2400" dirty="0">
                <a:solidFill>
                  <a:schemeClr val="bg1"/>
                </a:solidFill>
              </a:rPr>
              <a:t>total export  to </a:t>
            </a:r>
            <a:r>
              <a:rPr lang="en-US" altLang="zh-CN" sz="2400" dirty="0" smtClean="0">
                <a:solidFill>
                  <a:schemeClr val="bg1"/>
                </a:solidFill>
              </a:rPr>
              <a:t>China:16.8 </a:t>
            </a:r>
            <a:r>
              <a:rPr lang="en-US" altLang="zh-CN" sz="2400" dirty="0">
                <a:solidFill>
                  <a:schemeClr val="bg1"/>
                </a:solidFill>
              </a:rPr>
              <a:t>billion </a:t>
            </a:r>
            <a:r>
              <a:rPr lang="en-US" altLang="zh-CN" sz="2400" dirty="0" smtClean="0">
                <a:solidFill>
                  <a:schemeClr val="bg1"/>
                </a:solidFill>
              </a:rPr>
              <a:t>CAD</a:t>
            </a:r>
          </a:p>
          <a:p>
            <a:pPr eaLnBrk="1" hangingPunct="1">
              <a:lnSpc>
                <a:spcPts val="2163"/>
              </a:lnSpc>
              <a:spcAft>
                <a:spcPts val="1800"/>
              </a:spcAft>
              <a:buFont typeface="Arial" pitchFamily="34" charset="0"/>
              <a:buChar char="•"/>
            </a:pPr>
            <a:r>
              <a:rPr lang="en-US" altLang="zh-CN" sz="2400" dirty="0" smtClean="0">
                <a:solidFill>
                  <a:schemeClr val="bg1"/>
                </a:solidFill>
              </a:rPr>
              <a:t>Foreign Investment Promotion and Protection Agreement</a:t>
            </a:r>
          </a:p>
          <a:p>
            <a:pPr eaLnBrk="1" hangingPunct="1">
              <a:lnSpc>
                <a:spcPts val="2163"/>
              </a:lnSpc>
              <a:spcAft>
                <a:spcPts val="1800"/>
              </a:spcAft>
              <a:buFont typeface="Arial" pitchFamily="34" charset="0"/>
              <a:buChar char="•"/>
            </a:pPr>
            <a:r>
              <a:rPr lang="en-US" altLang="zh-CN" sz="2400" dirty="0" smtClean="0">
                <a:solidFill>
                  <a:schemeClr val="bg1"/>
                </a:solidFill>
              </a:rPr>
              <a:t>Education and Tourism service industries</a:t>
            </a:r>
            <a:endParaRPr lang="en-US" altLang="zh-CN" sz="2400" dirty="0">
              <a:solidFill>
                <a:schemeClr val="bg1"/>
              </a:solidFill>
            </a:endParaRPr>
          </a:p>
        </p:txBody>
      </p:sp>
      <p:sp>
        <p:nvSpPr>
          <p:cNvPr id="10245" name="TextBox 11"/>
          <p:cNvSpPr txBox="1">
            <a:spLocks noChangeArrowheads="1"/>
          </p:cNvSpPr>
          <p:nvPr/>
        </p:nvSpPr>
        <p:spPr bwMode="auto">
          <a:xfrm>
            <a:off x="2386013" y="862013"/>
            <a:ext cx="548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CN" sz="2800" b="1" dirty="0" smtClean="0">
                <a:solidFill>
                  <a:schemeClr val="bg1"/>
                </a:solidFill>
              </a:rPr>
              <a:t>Bilateral Trade Updates</a:t>
            </a:r>
            <a:endParaRPr lang="en-CA"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uille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4572000"/>
            <a:ext cx="2876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euill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138" y="142875"/>
            <a:ext cx="21145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68350" y="1836738"/>
            <a:ext cx="7494588" cy="39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63"/>
              </a:lnSpc>
              <a:spcAft>
                <a:spcPts val="1800"/>
              </a:spcAft>
              <a:buFont typeface="Arial" pitchFamily="34" charset="0"/>
              <a:buChar char="•"/>
            </a:pPr>
            <a:r>
              <a:rPr lang="en-US" altLang="zh-CN" sz="2400" dirty="0" smtClean="0">
                <a:solidFill>
                  <a:srgbClr val="FFFFFF"/>
                </a:solidFill>
              </a:rPr>
              <a:t>Over 22, 000 study permits issued</a:t>
            </a:r>
          </a:p>
          <a:p>
            <a:pPr eaLnBrk="1" hangingPunct="1">
              <a:lnSpc>
                <a:spcPts val="2163"/>
              </a:lnSpc>
              <a:spcAft>
                <a:spcPts val="1800"/>
              </a:spcAft>
              <a:buFont typeface="Arial" pitchFamily="34" charset="0"/>
              <a:buChar char="•"/>
            </a:pPr>
            <a:r>
              <a:rPr lang="en-US" altLang="zh-CN" sz="2400" dirty="0">
                <a:solidFill>
                  <a:srgbClr val="FFFFFF"/>
                </a:solidFill>
              </a:rPr>
              <a:t>Guaranteed Investment Certificate</a:t>
            </a:r>
          </a:p>
          <a:p>
            <a:pPr eaLnBrk="1" hangingPunct="1">
              <a:lnSpc>
                <a:spcPts val="2163"/>
              </a:lnSpc>
              <a:spcAft>
                <a:spcPts val="1800"/>
              </a:spcAft>
              <a:buFont typeface="Arial" pitchFamily="34" charset="0"/>
              <a:buChar char="•"/>
            </a:pPr>
            <a:r>
              <a:rPr lang="en-US" altLang="zh-CN" sz="2400" dirty="0" smtClean="0">
                <a:solidFill>
                  <a:srgbClr val="FFFFFF"/>
                </a:solidFill>
              </a:rPr>
              <a:t>New </a:t>
            </a:r>
            <a:r>
              <a:rPr lang="en-US" altLang="zh-CN" sz="2400" dirty="0">
                <a:solidFill>
                  <a:srgbClr val="FFFFFF"/>
                </a:solidFill>
              </a:rPr>
              <a:t>Student Partners Program</a:t>
            </a:r>
          </a:p>
          <a:p>
            <a:pPr eaLnBrk="1" hangingPunct="1">
              <a:lnSpc>
                <a:spcPts val="2163"/>
              </a:lnSpc>
              <a:spcAft>
                <a:spcPts val="1800"/>
              </a:spcAft>
              <a:buFont typeface="Arial" pitchFamily="34" charset="0"/>
              <a:buChar char="•"/>
            </a:pPr>
            <a:r>
              <a:rPr lang="en-US" altLang="zh-CN" sz="2400" dirty="0" smtClean="0">
                <a:solidFill>
                  <a:srgbClr val="FFFFFF"/>
                </a:solidFill>
              </a:rPr>
              <a:t>Study Direct Stream</a:t>
            </a:r>
            <a:endParaRPr lang="en-US" altLang="zh-CN" sz="2400" dirty="0">
              <a:solidFill>
                <a:srgbClr val="FFFFFF"/>
              </a:solidFill>
            </a:endParaRPr>
          </a:p>
          <a:p>
            <a:pPr eaLnBrk="1" hangingPunct="1">
              <a:lnSpc>
                <a:spcPts val="2163"/>
              </a:lnSpc>
              <a:spcAft>
                <a:spcPts val="1800"/>
              </a:spcAft>
              <a:buFont typeface="Arial" pitchFamily="34" charset="0"/>
              <a:buChar char="•"/>
            </a:pPr>
            <a:r>
              <a:rPr lang="en-US" altLang="zh-CN" sz="2400" dirty="0" smtClean="0">
                <a:solidFill>
                  <a:srgbClr val="FFFFFF"/>
                </a:solidFill>
              </a:rPr>
              <a:t>New ten-year multiple-entry visa</a:t>
            </a:r>
          </a:p>
          <a:p>
            <a:pPr eaLnBrk="1" hangingPunct="1">
              <a:lnSpc>
                <a:spcPts val="2163"/>
              </a:lnSpc>
              <a:spcAft>
                <a:spcPts val="1800"/>
              </a:spcAft>
              <a:buFont typeface="Arial" pitchFamily="34" charset="0"/>
              <a:buChar char="•"/>
            </a:pPr>
            <a:r>
              <a:rPr lang="en-US" altLang="zh-CN" sz="2400" dirty="0">
                <a:solidFill>
                  <a:srgbClr val="FFFFFF"/>
                </a:solidFill>
              </a:rPr>
              <a:t>b</a:t>
            </a:r>
            <a:r>
              <a:rPr lang="en-US" altLang="zh-CN" sz="2400" dirty="0" smtClean="0">
                <a:solidFill>
                  <a:srgbClr val="FFFFFF"/>
                </a:solidFill>
              </a:rPr>
              <a:t>eijing-immigration@international.gc.ca</a:t>
            </a:r>
          </a:p>
          <a:p>
            <a:pPr eaLnBrk="1" hangingPunct="1">
              <a:lnSpc>
                <a:spcPts val="2163"/>
              </a:lnSpc>
              <a:spcAft>
                <a:spcPts val="1800"/>
              </a:spcAft>
              <a:buFont typeface="Arial" pitchFamily="34" charset="0"/>
              <a:buChar char="•"/>
            </a:pPr>
            <a:endParaRPr lang="en-US" sz="2400" dirty="0">
              <a:solidFill>
                <a:schemeClr val="bg1"/>
              </a:solidFill>
            </a:endParaRPr>
          </a:p>
          <a:p>
            <a:pPr eaLnBrk="1" hangingPunct="1">
              <a:lnSpc>
                <a:spcPts val="2163"/>
              </a:lnSpc>
              <a:spcAft>
                <a:spcPts val="1800"/>
              </a:spcAft>
              <a:buFont typeface="Arial" pitchFamily="34" charset="0"/>
              <a:buChar char="•"/>
            </a:pPr>
            <a:endParaRPr lang="fr-CA" sz="2400" dirty="0"/>
          </a:p>
        </p:txBody>
      </p:sp>
      <p:sp>
        <p:nvSpPr>
          <p:cNvPr id="9221" name="TextBox 11"/>
          <p:cNvSpPr txBox="1">
            <a:spLocks noChangeArrowheads="1"/>
          </p:cNvSpPr>
          <p:nvPr/>
        </p:nvSpPr>
        <p:spPr bwMode="auto">
          <a:xfrm>
            <a:off x="2049463" y="825500"/>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chemeClr val="bg1"/>
                </a:solidFill>
              </a:rPr>
              <a:t>CIC Updates</a:t>
            </a:r>
            <a:endParaRPr lang="en-CA" sz="2800" dirty="0">
              <a:solidFill>
                <a:schemeClr val="bg1"/>
              </a:solidFill>
            </a:endParaRPr>
          </a:p>
        </p:txBody>
      </p:sp>
    </p:spTree>
    <p:extLst>
      <p:ext uri="{BB962C8B-B14F-4D97-AF65-F5344CB8AC3E}">
        <p14:creationId xmlns:p14="http://schemas.microsoft.com/office/powerpoint/2010/main" val="4248538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uille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4572000"/>
            <a:ext cx="2876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euill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138" y="142875"/>
            <a:ext cx="21145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1"/>
          <p:cNvSpPr txBox="1">
            <a:spLocks noChangeArrowheads="1"/>
          </p:cNvSpPr>
          <p:nvPr/>
        </p:nvSpPr>
        <p:spPr bwMode="auto">
          <a:xfrm>
            <a:off x="1949450" y="914400"/>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a:solidFill>
                  <a:schemeClr val="bg1"/>
                </a:solidFill>
              </a:rPr>
              <a:t>Future Forecast</a:t>
            </a:r>
            <a:endParaRPr lang="en-CA" sz="2800">
              <a:solidFill>
                <a:schemeClr val="bg1"/>
              </a:solidFill>
            </a:endParaRPr>
          </a:p>
        </p:txBody>
      </p:sp>
      <p:sp>
        <p:nvSpPr>
          <p:cNvPr id="3" name="TextBox 2"/>
          <p:cNvSpPr txBox="1">
            <a:spLocks noChangeArrowheads="1"/>
          </p:cNvSpPr>
          <p:nvPr/>
        </p:nvSpPr>
        <p:spPr bwMode="auto">
          <a:xfrm>
            <a:off x="444500" y="1600200"/>
            <a:ext cx="8355013"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63"/>
              </a:lnSpc>
              <a:spcAft>
                <a:spcPts val="1800"/>
              </a:spcAft>
              <a:buFont typeface="Arial" pitchFamily="34" charset="0"/>
              <a:buChar char="•"/>
            </a:pPr>
            <a:r>
              <a:rPr lang="en-US" altLang="zh-CN" sz="2400" dirty="0">
                <a:solidFill>
                  <a:srgbClr val="FFFFFF"/>
                </a:solidFill>
              </a:rPr>
              <a:t>Market research done by </a:t>
            </a:r>
            <a:r>
              <a:rPr lang="en-US" altLang="zh-CN" sz="2400" dirty="0" smtClean="0">
                <a:solidFill>
                  <a:srgbClr val="FFFFFF"/>
                </a:solidFill>
              </a:rPr>
              <a:t>an established </a:t>
            </a:r>
            <a:r>
              <a:rPr lang="en-US" altLang="zh-CN" sz="2400" dirty="0">
                <a:solidFill>
                  <a:srgbClr val="FFFFFF"/>
                </a:solidFill>
              </a:rPr>
              <a:t>Chinese study-abroad </a:t>
            </a:r>
            <a:r>
              <a:rPr lang="en-US" altLang="zh-CN" sz="2400" dirty="0" smtClean="0">
                <a:solidFill>
                  <a:srgbClr val="FFFFFF"/>
                </a:solidFill>
              </a:rPr>
              <a:t>service group EIC  </a:t>
            </a:r>
            <a:endParaRPr lang="en-US" altLang="zh-CN" sz="2400" dirty="0">
              <a:solidFill>
                <a:srgbClr val="FFFFFF"/>
              </a:solidFill>
            </a:endParaRPr>
          </a:p>
          <a:p>
            <a:pPr eaLnBrk="1" hangingPunct="1">
              <a:lnSpc>
                <a:spcPts val="2163"/>
              </a:lnSpc>
              <a:spcAft>
                <a:spcPts val="1800"/>
              </a:spcAft>
              <a:buFont typeface="Arial" pitchFamily="34" charset="0"/>
              <a:buChar char="•"/>
            </a:pPr>
            <a:r>
              <a:rPr lang="en-US" altLang="zh-CN" sz="2400" dirty="0">
                <a:solidFill>
                  <a:schemeClr val="bg1"/>
                </a:solidFill>
              </a:rPr>
              <a:t>Percentage of interviewees interested in going to </a:t>
            </a:r>
            <a:endParaRPr lang="en-US" altLang="zh-CN" sz="2400" dirty="0" smtClean="0">
              <a:solidFill>
                <a:schemeClr val="bg1"/>
              </a:solidFill>
            </a:endParaRPr>
          </a:p>
          <a:p>
            <a:pPr eaLnBrk="1" hangingPunct="1">
              <a:lnSpc>
                <a:spcPts val="2163"/>
              </a:lnSpc>
              <a:spcAft>
                <a:spcPts val="1800"/>
              </a:spcAft>
              <a:buFont typeface="Arial" pitchFamily="34" charset="0"/>
              <a:buChar char="•"/>
            </a:pPr>
            <a:r>
              <a:rPr lang="en-US" altLang="zh-CN" sz="2400" dirty="0" smtClean="0">
                <a:solidFill>
                  <a:schemeClr val="bg1"/>
                </a:solidFill>
              </a:rPr>
              <a:t>US 33.8%, </a:t>
            </a:r>
          </a:p>
          <a:p>
            <a:pPr eaLnBrk="1" hangingPunct="1">
              <a:lnSpc>
                <a:spcPts val="2163"/>
              </a:lnSpc>
              <a:spcAft>
                <a:spcPts val="1800"/>
              </a:spcAft>
              <a:buFont typeface="Arial" pitchFamily="34" charset="0"/>
              <a:buChar char="•"/>
            </a:pPr>
            <a:r>
              <a:rPr lang="en-US" altLang="zh-CN" sz="2400" dirty="0" smtClean="0">
                <a:solidFill>
                  <a:schemeClr val="bg1"/>
                </a:solidFill>
              </a:rPr>
              <a:t>UK 16.1%, </a:t>
            </a:r>
          </a:p>
          <a:p>
            <a:pPr eaLnBrk="1" hangingPunct="1">
              <a:lnSpc>
                <a:spcPts val="2163"/>
              </a:lnSpc>
              <a:spcAft>
                <a:spcPts val="1800"/>
              </a:spcAft>
              <a:buFont typeface="Arial" pitchFamily="34" charset="0"/>
              <a:buChar char="•"/>
            </a:pPr>
            <a:r>
              <a:rPr lang="en-US" altLang="zh-CN" sz="2400" dirty="0" smtClean="0">
                <a:solidFill>
                  <a:schemeClr val="bg1"/>
                </a:solidFill>
              </a:rPr>
              <a:t>Australia 12.72%, </a:t>
            </a:r>
          </a:p>
          <a:p>
            <a:pPr eaLnBrk="1" hangingPunct="1">
              <a:lnSpc>
                <a:spcPts val="2163"/>
              </a:lnSpc>
              <a:spcAft>
                <a:spcPts val="1800"/>
              </a:spcAft>
              <a:buFont typeface="Arial" pitchFamily="34" charset="0"/>
              <a:buChar char="•"/>
            </a:pPr>
            <a:r>
              <a:rPr lang="en-US" altLang="zh-CN" sz="2400" dirty="0" smtClean="0">
                <a:solidFill>
                  <a:schemeClr val="bg1"/>
                </a:solidFill>
              </a:rPr>
              <a:t>Canada 12.68%</a:t>
            </a:r>
            <a:endParaRPr lang="en-US" altLang="zh-CN" sz="2400" dirty="0">
              <a:solidFill>
                <a:schemeClr val="bg1"/>
              </a:solidFill>
            </a:endParaRPr>
          </a:p>
          <a:p>
            <a:pPr eaLnBrk="1" hangingPunct="1">
              <a:lnSpc>
                <a:spcPts val="2163"/>
              </a:lnSpc>
              <a:spcAft>
                <a:spcPts val="1800"/>
              </a:spcAft>
              <a:buFont typeface="Arial" pitchFamily="34" charset="0"/>
              <a:buChar char="•"/>
            </a:pPr>
            <a:r>
              <a:rPr lang="en-US" altLang="zh-CN" sz="2400" dirty="0" smtClean="0">
                <a:solidFill>
                  <a:schemeClr val="bg1"/>
                </a:solidFill>
              </a:rPr>
              <a:t>12 major education agents reported on average 30% increase of business in 2011</a:t>
            </a:r>
            <a:endParaRPr lang="en-US" altLang="zh-CN"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uille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 y="4572000"/>
            <a:ext cx="2876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euille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5138" y="142875"/>
            <a:ext cx="21145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11"/>
          <p:cNvSpPr txBox="1">
            <a:spLocks noChangeArrowheads="1"/>
          </p:cNvSpPr>
          <p:nvPr/>
        </p:nvSpPr>
        <p:spPr bwMode="auto">
          <a:xfrm>
            <a:off x="2152650" y="914400"/>
            <a:ext cx="5486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solidFill>
                  <a:schemeClr val="bg1"/>
                </a:solidFill>
              </a:rPr>
              <a:t>Future </a:t>
            </a:r>
            <a:r>
              <a:rPr lang="en-US" sz="2800" b="1" dirty="0" smtClean="0">
                <a:solidFill>
                  <a:schemeClr val="bg1"/>
                </a:solidFill>
              </a:rPr>
              <a:t>Forecast</a:t>
            </a:r>
          </a:p>
          <a:p>
            <a:pPr algn="ctr" eaLnBrk="1" hangingPunct="1"/>
            <a:r>
              <a:rPr lang="en-US" b="1" dirty="0" smtClean="0">
                <a:solidFill>
                  <a:schemeClr val="bg1"/>
                </a:solidFill>
              </a:rPr>
              <a:t>Main purpose for studying abroad</a:t>
            </a:r>
            <a:endParaRPr lang="en-CA" dirty="0">
              <a:solidFill>
                <a:schemeClr val="bg1"/>
              </a:solidFill>
            </a:endParaRPr>
          </a:p>
        </p:txBody>
      </p:sp>
      <p:graphicFrame>
        <p:nvGraphicFramePr>
          <p:cNvPr id="17413" name="Object 7"/>
          <p:cNvGraphicFramePr>
            <a:graphicFrameLocks noChangeAspect="1"/>
          </p:cNvGraphicFramePr>
          <p:nvPr>
            <p:extLst>
              <p:ext uri="{D42A27DB-BD31-4B8C-83A1-F6EECF244321}">
                <p14:modId xmlns:p14="http://schemas.microsoft.com/office/powerpoint/2010/main" val="1129969136"/>
              </p:ext>
            </p:extLst>
          </p:nvPr>
        </p:nvGraphicFramePr>
        <p:xfrm>
          <a:off x="1090613" y="1600200"/>
          <a:ext cx="7138987" cy="4572000"/>
        </p:xfrm>
        <a:graphic>
          <a:graphicData uri="http://schemas.openxmlformats.org/presentationml/2006/ole">
            <mc:AlternateContent xmlns:mc="http://schemas.openxmlformats.org/markup-compatibility/2006">
              <mc:Choice xmlns:v="urn:schemas-microsoft-com:vml" Requires="v">
                <p:oleObj spid="_x0000_s17447" name="Chart" r:id="rId6" imgW="6096000" imgH="4067266" progId="MSGraph.Chart.8">
                  <p:embed followColorScheme="full"/>
                </p:oleObj>
              </mc:Choice>
              <mc:Fallback>
                <p:oleObj name="Chart" r:id="rId6" imgW="6096000" imgH="4067266" progId="MSGraph.Chart.8">
                  <p:embed followColorScheme="full"/>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0613" y="1600200"/>
                        <a:ext cx="7138987"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uille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4572000"/>
            <a:ext cx="2876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euill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138" y="142875"/>
            <a:ext cx="21145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1"/>
          <p:cNvSpPr txBox="1">
            <a:spLocks noChangeArrowheads="1"/>
          </p:cNvSpPr>
          <p:nvPr/>
        </p:nvSpPr>
        <p:spPr bwMode="auto">
          <a:xfrm>
            <a:off x="1192213" y="482600"/>
            <a:ext cx="6653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chemeClr val="bg1"/>
                </a:solidFill>
              </a:rPr>
              <a:t>Recruitment Opportunities</a:t>
            </a:r>
            <a:endParaRPr lang="en-CA" sz="2800" dirty="0">
              <a:solidFill>
                <a:schemeClr val="bg1"/>
              </a:solidFill>
            </a:endParaRPr>
          </a:p>
        </p:txBody>
      </p:sp>
      <p:sp>
        <p:nvSpPr>
          <p:cNvPr id="3" name="TextBox 2"/>
          <p:cNvSpPr txBox="1">
            <a:spLocks noChangeArrowheads="1"/>
          </p:cNvSpPr>
          <p:nvPr/>
        </p:nvSpPr>
        <p:spPr bwMode="auto">
          <a:xfrm>
            <a:off x="444500" y="1600200"/>
            <a:ext cx="835501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63"/>
              </a:lnSpc>
              <a:spcAft>
                <a:spcPts val="1800"/>
              </a:spcAft>
              <a:buFont typeface="Arial" pitchFamily="34" charset="0"/>
              <a:buChar char="•"/>
            </a:pPr>
            <a:r>
              <a:rPr lang="en-US" altLang="zh-CN" sz="2400" dirty="0" smtClean="0">
                <a:solidFill>
                  <a:srgbClr val="FFFFFF"/>
                </a:solidFill>
              </a:rPr>
              <a:t>Local demand will continue to be strong</a:t>
            </a:r>
            <a:endParaRPr lang="en-US" altLang="zh-CN" sz="2400" dirty="0">
              <a:solidFill>
                <a:srgbClr val="FFFFFF"/>
              </a:solidFill>
            </a:endParaRPr>
          </a:p>
          <a:p>
            <a:pPr eaLnBrk="1" hangingPunct="1">
              <a:lnSpc>
                <a:spcPts val="2163"/>
              </a:lnSpc>
              <a:spcAft>
                <a:spcPts val="1800"/>
              </a:spcAft>
              <a:buFont typeface="Arial" pitchFamily="34" charset="0"/>
              <a:buNone/>
            </a:pPr>
            <a:r>
              <a:rPr lang="en-US" altLang="zh-CN" sz="2400" dirty="0">
                <a:solidFill>
                  <a:srgbClr val="FFFFFF"/>
                </a:solidFill>
              </a:rPr>
              <a:t>   - </a:t>
            </a:r>
            <a:r>
              <a:rPr lang="en-US" altLang="zh-CN" sz="2400" i="1" dirty="0" smtClean="0">
                <a:solidFill>
                  <a:srgbClr val="FFFFFF"/>
                </a:solidFill>
              </a:rPr>
              <a:t>The demand can not be met domestically for average students to receive a quality PSE education with great job perspective. </a:t>
            </a:r>
            <a:endParaRPr lang="en-US" altLang="zh-CN" sz="2400" i="1" dirty="0">
              <a:solidFill>
                <a:srgbClr val="FFFFFF"/>
              </a:solidFill>
            </a:endParaRPr>
          </a:p>
          <a:p>
            <a:pPr eaLnBrk="1" hangingPunct="1">
              <a:lnSpc>
                <a:spcPts val="2163"/>
              </a:lnSpc>
              <a:spcAft>
                <a:spcPts val="1800"/>
              </a:spcAft>
              <a:buFont typeface="Arial" pitchFamily="34" charset="0"/>
              <a:buNone/>
            </a:pPr>
            <a:r>
              <a:rPr lang="en-US" altLang="zh-CN" sz="2400" i="1" dirty="0">
                <a:solidFill>
                  <a:srgbClr val="FFFFFF"/>
                </a:solidFill>
              </a:rPr>
              <a:t>   - </a:t>
            </a:r>
            <a:r>
              <a:rPr lang="en-US" altLang="zh-CN" sz="2400" i="1" dirty="0" smtClean="0">
                <a:solidFill>
                  <a:srgbClr val="FFFFFF"/>
                </a:solidFill>
              </a:rPr>
              <a:t>More affordable  </a:t>
            </a:r>
            <a:endParaRPr lang="en-US" altLang="zh-CN" i="1" dirty="0">
              <a:solidFill>
                <a:srgbClr val="FFFFFF"/>
              </a:solidFill>
            </a:endParaRPr>
          </a:p>
          <a:p>
            <a:pPr eaLnBrk="1" hangingPunct="1">
              <a:lnSpc>
                <a:spcPts val="2163"/>
              </a:lnSpc>
              <a:spcAft>
                <a:spcPts val="1800"/>
              </a:spcAft>
              <a:buFont typeface="Arial" pitchFamily="34" charset="0"/>
              <a:buNone/>
            </a:pPr>
            <a:r>
              <a:rPr lang="en-US" altLang="zh-CN" sz="2400" i="1" dirty="0">
                <a:solidFill>
                  <a:srgbClr val="FFFFFF"/>
                </a:solidFill>
              </a:rPr>
              <a:t>   - </a:t>
            </a:r>
            <a:r>
              <a:rPr lang="en-US" altLang="zh-CN" sz="2400" i="1" dirty="0" smtClean="0">
                <a:solidFill>
                  <a:srgbClr val="FFFFFF"/>
                </a:solidFill>
              </a:rPr>
              <a:t>International experience regarded as a big asset  for competing in China’s job market</a:t>
            </a:r>
          </a:p>
          <a:p>
            <a:pPr eaLnBrk="1" hangingPunct="1">
              <a:lnSpc>
                <a:spcPts val="2163"/>
              </a:lnSpc>
              <a:spcAft>
                <a:spcPts val="1800"/>
              </a:spcAft>
              <a:buFont typeface="Arial" pitchFamily="34" charset="0"/>
              <a:buNone/>
            </a:pPr>
            <a:r>
              <a:rPr lang="en-US" altLang="zh-CN" sz="2400" i="1" dirty="0" smtClean="0">
                <a:solidFill>
                  <a:srgbClr val="FFFFFF"/>
                </a:solidFill>
              </a:rPr>
              <a:t>   - generous post study work permit and immigration policy distinguishes Canada in the market place</a:t>
            </a:r>
            <a:endParaRPr lang="en-US" altLang="zh-CN" sz="2400" i="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uille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4572000"/>
            <a:ext cx="28765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euill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138" y="142875"/>
            <a:ext cx="21145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11"/>
          <p:cNvSpPr txBox="1">
            <a:spLocks noChangeArrowheads="1"/>
          </p:cNvSpPr>
          <p:nvPr/>
        </p:nvSpPr>
        <p:spPr bwMode="auto">
          <a:xfrm>
            <a:off x="914400" y="914400"/>
            <a:ext cx="7015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chemeClr val="bg1"/>
                </a:solidFill>
              </a:rPr>
              <a:t>Recruitment Opportunities</a:t>
            </a:r>
            <a:endParaRPr lang="en-CA" sz="2800" dirty="0">
              <a:solidFill>
                <a:schemeClr val="bg1"/>
              </a:solidFill>
            </a:endParaRPr>
          </a:p>
        </p:txBody>
      </p:sp>
      <p:sp>
        <p:nvSpPr>
          <p:cNvPr id="3" name="TextBox 2"/>
          <p:cNvSpPr txBox="1">
            <a:spLocks noChangeArrowheads="1"/>
          </p:cNvSpPr>
          <p:nvPr/>
        </p:nvSpPr>
        <p:spPr bwMode="auto">
          <a:xfrm>
            <a:off x="444500" y="1925638"/>
            <a:ext cx="835501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163"/>
              </a:lnSpc>
              <a:spcAft>
                <a:spcPts val="1800"/>
              </a:spcAft>
              <a:buFont typeface="Arial" pitchFamily="34" charset="0"/>
              <a:buChar char="•"/>
            </a:pPr>
            <a:r>
              <a:rPr lang="en-US" altLang="zh-CN" sz="2400" dirty="0" smtClean="0">
                <a:solidFill>
                  <a:schemeClr val="bg1"/>
                </a:solidFill>
              </a:rPr>
              <a:t>Strong </a:t>
            </a:r>
            <a:r>
              <a:rPr lang="en-US" altLang="zh-CN" sz="2400" dirty="0">
                <a:solidFill>
                  <a:schemeClr val="bg1"/>
                </a:solidFill>
              </a:rPr>
              <a:t>presence and rapid growth of Canadian curriculum schools in </a:t>
            </a:r>
            <a:r>
              <a:rPr lang="en-US" altLang="zh-CN" sz="2400" dirty="0" smtClean="0">
                <a:solidFill>
                  <a:schemeClr val="bg1"/>
                </a:solidFill>
              </a:rPr>
              <a:t>China</a:t>
            </a:r>
          </a:p>
          <a:p>
            <a:pPr eaLnBrk="1" hangingPunct="1">
              <a:lnSpc>
                <a:spcPts val="2163"/>
              </a:lnSpc>
              <a:spcAft>
                <a:spcPts val="1800"/>
              </a:spcAft>
              <a:buFont typeface="Arial" pitchFamily="34" charset="0"/>
              <a:buChar char="•"/>
            </a:pPr>
            <a:r>
              <a:rPr lang="en-US" altLang="zh-CN" sz="2400" dirty="0">
                <a:solidFill>
                  <a:schemeClr val="bg1"/>
                </a:solidFill>
              </a:rPr>
              <a:t>Second-tier city agents as local market </a:t>
            </a:r>
            <a:r>
              <a:rPr lang="en-US" altLang="zh-CN" sz="2400" dirty="0" smtClean="0">
                <a:solidFill>
                  <a:schemeClr val="bg1"/>
                </a:solidFill>
              </a:rPr>
              <a:t>leaders</a:t>
            </a:r>
          </a:p>
          <a:p>
            <a:pPr eaLnBrk="1" hangingPunct="1">
              <a:lnSpc>
                <a:spcPts val="2163"/>
              </a:lnSpc>
              <a:spcAft>
                <a:spcPts val="1800"/>
              </a:spcAft>
              <a:buFont typeface="Arial" pitchFamily="34" charset="0"/>
              <a:buChar char="•"/>
            </a:pPr>
            <a:r>
              <a:rPr lang="en-US" altLang="zh-CN" sz="2400" dirty="0" smtClean="0">
                <a:solidFill>
                  <a:schemeClr val="bg1"/>
                </a:solidFill>
              </a:rPr>
              <a:t>Take advantage of the local community’s links with China</a:t>
            </a:r>
            <a:endParaRPr lang="en-US" altLang="zh-CN" sz="2400" dirty="0">
              <a:solidFill>
                <a:schemeClr val="bg1"/>
              </a:solidFill>
            </a:endParaRPr>
          </a:p>
          <a:p>
            <a:pPr eaLnBrk="1" hangingPunct="1">
              <a:lnSpc>
                <a:spcPts val="2163"/>
              </a:lnSpc>
              <a:spcAft>
                <a:spcPts val="1800"/>
              </a:spcAft>
              <a:buFont typeface="Arial" pitchFamily="34" charset="0"/>
              <a:buChar char="•"/>
            </a:pPr>
            <a:r>
              <a:rPr lang="en-US" altLang="zh-CN" sz="2400" dirty="0" smtClean="0">
                <a:solidFill>
                  <a:schemeClr val="bg1"/>
                </a:solidFill>
              </a:rPr>
              <a:t>Use of social media promotion</a:t>
            </a:r>
            <a:endParaRPr lang="en-US" altLang="zh-CN" sz="2400" dirty="0">
              <a:solidFill>
                <a:schemeClr val="bg1"/>
              </a:solidFill>
            </a:endParaRPr>
          </a:p>
          <a:p>
            <a:pPr eaLnBrk="1" hangingPunct="1">
              <a:lnSpc>
                <a:spcPts val="2163"/>
              </a:lnSpc>
              <a:spcAft>
                <a:spcPts val="1800"/>
              </a:spcAft>
            </a:pPr>
            <a:endParaRPr lang="en-US" altLang="zh-CN"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2533</TotalTime>
  <Words>2342</Words>
  <Application>Microsoft Office PowerPoint</Application>
  <PresentationFormat>On-screen Show (4:3)</PresentationFormat>
  <Paragraphs>294</Paragraphs>
  <Slides>17</Slides>
  <Notes>17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17</vt:i4>
      </vt:variant>
    </vt:vector>
  </HeadingPairs>
  <TitlesOfParts>
    <vt:vector size="23" baseType="lpstr">
      <vt:lpstr>Custom Design</vt:lpstr>
      <vt:lpstr>3_Custom Design</vt:lpstr>
      <vt:lpstr>5_Custom Design</vt:lpstr>
      <vt:lpstr>2_Custom Design</vt:lpstr>
      <vt:lpstr>2_Office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Marie-Josée Fortin</dc:creator>
  <cp:lastModifiedBy>Florence Arnould-Lalonde</cp:lastModifiedBy>
  <cp:revision>159</cp:revision>
  <cp:lastPrinted>2012-03-12T01:30:43Z</cp:lastPrinted>
  <dcterms:modified xsi:type="dcterms:W3CDTF">2012-06-08T13:56:48Z</dcterms:modified>
</cp:coreProperties>
</file>